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sldIdLst>
    <p:sldId id="259" r:id="rId2"/>
    <p:sldId id="257" r:id="rId3"/>
    <p:sldId id="258" r:id="rId4"/>
    <p:sldId id="260" r:id="rId5"/>
    <p:sldId id="262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3D6335-A7AB-4DFF-A464-7DAEAD1F864A}" v="22" dt="2023-03-11T18:54:47.3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2122-497A-2D9B-3E82-32024AC93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126523-C28F-8353-B527-C200949D2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FDFE6-AA23-6A08-EDC0-633BFCAE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81EA0-D458-C365-9229-B95893EB4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4850C-9364-3C9E-77CC-64680FC0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797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AD590-BCBE-6C4E-0B08-DFC30ABA0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ADBED5-4AD6-0B69-3D77-E2214C2C5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5A6C9-C6B8-550F-1DB3-0071D9D7F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36776-162D-3111-1E96-0C10727AA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219D6-10F9-BF10-3D2F-0BD991C41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402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419DB9-CFE4-AD35-532B-058262BCE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12C374-4C1B-93F1-E1AD-E5551C69A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79253-C281-528D-1E3E-4E3AC4CCA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04598-FFCA-FF97-C47B-7A8CAED4E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ED862-4036-E701-420D-0CA27DB02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194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3D424-C045-75FC-2DFC-ED7AB5411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B0D1C-2259-987F-92CD-B57F4F337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269A6-5AC0-5285-77E7-B5C7EA342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EF4DF-1AEF-D1A8-4EFA-268D3AA99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F2AA7-F4C7-4741-C957-81248DCBD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78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8793F-E668-22B3-BFAB-2742A2431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34640-A2F5-5DEF-E646-34D4C4F33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FD1A6-E7E4-D6BF-6E86-BCF234D7C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5A497-3089-6095-2D22-670B38494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5ADDD-44EC-E0B6-59EE-BA90F658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19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5FC18-815B-6277-B6A1-B92B6003D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7F48E-00D8-9E11-AA19-A2025FADB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B7FF5-A2F0-6858-4AD6-5EF7C68BD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735A1-377F-5164-F5C3-749B74B85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F7AF7-6B00-5DC1-FD48-A5260B283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9D149-57AB-345D-D86A-7F118903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0356E-08DC-A1B0-7B13-961F50EE6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07713-9568-20CE-FF40-344C6AC40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AF7ED8-BB7D-4FEF-6AE8-661A2E62F2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D3011B-82F3-E8EB-284D-35B70A1CF7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316991-C257-403B-67F1-E0279072F4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A4CF5D-4F0B-ED90-8C3B-65D434747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9E134-59BA-7642-91AA-D0725FFA8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75C533-4FDB-79C6-783D-A07375CF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917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BDFFF-B0D1-BC10-2C76-A48339805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2458DF-81CE-5A6B-A14F-9AD9E215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67CB4E-BA7F-EC0C-1EFD-B9AD54EC5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516C72-9495-ACC0-124C-31373E8C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299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8D3523-BA90-17A6-0148-56C5167CD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6232FC-C0BB-2013-774C-00D44E8C4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17EEF-BF6E-4B20-604B-14E0FA7BF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744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38EA-B3FC-AA34-CEBA-5FD67F992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78D79-56C8-278C-E233-27CAD6EEA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8A3CE9-B9C5-9FAC-A849-546854186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BC4C7-10B7-7381-FC91-B29994868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F6E32-8E43-2619-C01F-64FDE151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D4489-8F2C-3749-D879-20E1136B2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379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46598-F27A-A4CC-1BC6-C07BCD3FD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F49E05-BCC8-BEFB-82C2-6C82905785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487BF-02B2-1C82-B7F0-3CE02124A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C8715-6D77-6B10-DFF5-4C2655A5F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2AABD-512C-4F95-DA8B-48DF5303C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9E9AF-9555-C65F-0BBD-12DB30268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97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8B2047-B2BA-E5CE-DED4-C64607564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A72B-1E82-BE35-6A26-21E8AE68B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EED4C-272E-2F46-506A-AB5C4A6C0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F5E6F-228A-0484-2F87-1B9C5C92BA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C44DB-0307-3A3D-7E37-1400603277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78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Smoke From Factory">
            <a:extLst>
              <a:ext uri="{FF2B5EF4-FFF2-40B4-BE49-F238E27FC236}">
                <a16:creationId xmlns:a16="http://schemas.microsoft.com/office/drawing/2014/main" id="{A04C4852-67FB-DC92-E913-6CAFEF8A09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3E8367-3F92-E6C4-23AB-CB2ED6029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>
                <a:solidFill>
                  <a:srgbClr val="FFFFFF"/>
                </a:solidFill>
                <a:effectLst/>
              </a:rPr>
              <a:t>Air Quality forecasting:</a:t>
            </a:r>
            <a:br>
              <a:rPr lang="en-US" sz="5200" b="1" dirty="0">
                <a:solidFill>
                  <a:srgbClr val="FFFFFF"/>
                </a:solidFill>
                <a:effectLst/>
              </a:rPr>
            </a:br>
            <a:r>
              <a:rPr lang="en-US" sz="5200" b="1" dirty="0">
                <a:solidFill>
                  <a:srgbClr val="FFFFFF"/>
                </a:solidFill>
                <a:effectLst/>
              </a:rPr>
              <a:t>CO2 emissions</a:t>
            </a:r>
            <a:endParaRPr lang="en-US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54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1E022-767F-72E3-3F73-10D0553EB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Autofit/>
          </a:bodyPr>
          <a:lstStyle/>
          <a:p>
            <a:r>
              <a:rPr lang="en-US" sz="3600" b="1" dirty="0"/>
              <a:t>4.Partial autocorrelation plot:</a:t>
            </a:r>
            <a:endParaRPr lang="en-IN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84FAD-B70D-1C1D-E7BE-162C24276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US" sz="2000"/>
              <a:t>partial autocorrelations are useful in identifying the order of an autoregressive model.</a:t>
            </a:r>
            <a:endParaRPr lang="en-IN" sz="2000"/>
          </a:p>
        </p:txBody>
      </p:sp>
      <p:pic>
        <p:nvPicPr>
          <p:cNvPr id="5" name="Picture 4" descr="Graphical user interface, application">
            <a:extLst>
              <a:ext uri="{FF2B5EF4-FFF2-40B4-BE49-F238E27FC236}">
                <a16:creationId xmlns:a16="http://schemas.microsoft.com/office/drawing/2014/main" id="{4B34077E-28AF-C0B7-7614-B3B128281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84" t="38667" r="45140" b="29733"/>
          <a:stretch/>
        </p:blipFill>
        <p:spPr>
          <a:xfrm>
            <a:off x="5151733" y="1275019"/>
            <a:ext cx="6867824" cy="383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49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EFA6C3-82DC-4131-9929-2523E6FD0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EC9469E-14CA-4358-BABC-CBF836A61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69680" cy="767978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48EB4C9-ACAF-4CCA-BA6E-93144319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5753" y="6027658"/>
            <a:ext cx="7906247" cy="830343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375773 w 6884912"/>
              <a:gd name="connsiteY91" fmla="*/ 199913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141123 w 6884912"/>
              <a:gd name="connsiteY100" fmla="*/ 159923 h 1161397"/>
              <a:gd name="connsiteX101" fmla="*/ 6290640 w 6884912"/>
              <a:gd name="connsiteY101" fmla="*/ 167441 h 1161397"/>
              <a:gd name="connsiteX102" fmla="*/ 6322806 w 6884912"/>
              <a:gd name="connsiteY102" fmla="*/ 213293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375773 w 6884912"/>
              <a:gd name="connsiteY90" fmla="*/ 199913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141123 w 6884912"/>
              <a:gd name="connsiteY99" fmla="*/ 159923 h 1161397"/>
              <a:gd name="connsiteX100" fmla="*/ 6290640 w 6884912"/>
              <a:gd name="connsiteY100" fmla="*/ 167441 h 1161397"/>
              <a:gd name="connsiteX101" fmla="*/ 6322806 w 6884912"/>
              <a:gd name="connsiteY101" fmla="*/ 213293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51408 w 6884912"/>
              <a:gd name="connsiteY11" fmla="*/ 984938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26340 w 6884912"/>
              <a:gd name="connsiteY38" fmla="*/ 638496 h 1161397"/>
              <a:gd name="connsiteX39" fmla="*/ 1731986 w 6884912"/>
              <a:gd name="connsiteY39" fmla="*/ 589682 h 1161397"/>
              <a:gd name="connsiteX40" fmla="*/ 1927935 w 6884912"/>
              <a:gd name="connsiteY40" fmla="*/ 628540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830398 w 6884912"/>
              <a:gd name="connsiteY66" fmla="*/ 188383 h 1161397"/>
              <a:gd name="connsiteX67" fmla="*/ 3834360 w 6884912"/>
              <a:gd name="connsiteY67" fmla="*/ 188992 h 1161397"/>
              <a:gd name="connsiteX68" fmla="*/ 3843715 w 6884912"/>
              <a:gd name="connsiteY68" fmla="*/ 188752 h 1161397"/>
              <a:gd name="connsiteX69" fmla="*/ 3842609 w 6884912"/>
              <a:gd name="connsiteY69" fmla="*/ 197386 h 1161397"/>
              <a:gd name="connsiteX70" fmla="*/ 3853961 w 6884912"/>
              <a:gd name="connsiteY70" fmla="*/ 213380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289361 w 6884912"/>
              <a:gd name="connsiteY78" fmla="*/ 196642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375773 w 6884912"/>
              <a:gd name="connsiteY89" fmla="*/ 199913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141123 w 6884912"/>
              <a:gd name="connsiteY98" fmla="*/ 159923 h 1161397"/>
              <a:gd name="connsiteX99" fmla="*/ 6290640 w 6884912"/>
              <a:gd name="connsiteY99" fmla="*/ 167441 h 1161397"/>
              <a:gd name="connsiteX100" fmla="*/ 6322806 w 6884912"/>
              <a:gd name="connsiteY100" fmla="*/ 213293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12111 w 6884912"/>
              <a:gd name="connsiteY7" fmla="*/ 1085599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51408 w 6884912"/>
              <a:gd name="connsiteY10" fmla="*/ 984938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26340 w 6884912"/>
              <a:gd name="connsiteY37" fmla="*/ 638496 h 1161397"/>
              <a:gd name="connsiteX38" fmla="*/ 1731986 w 6884912"/>
              <a:gd name="connsiteY38" fmla="*/ 589682 h 1161397"/>
              <a:gd name="connsiteX39" fmla="*/ 1927935 w 6884912"/>
              <a:gd name="connsiteY39" fmla="*/ 628540 h 1161397"/>
              <a:gd name="connsiteX40" fmla="*/ 2039075 w 6884912"/>
              <a:gd name="connsiteY40" fmla="*/ 599964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561265 w 6884912"/>
              <a:gd name="connsiteY49" fmla="*/ 450623 h 1161397"/>
              <a:gd name="connsiteX50" fmla="*/ 2594349 w 6884912"/>
              <a:gd name="connsiteY50" fmla="*/ 443884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830398 w 6884912"/>
              <a:gd name="connsiteY65" fmla="*/ 188383 h 1161397"/>
              <a:gd name="connsiteX66" fmla="*/ 3834360 w 6884912"/>
              <a:gd name="connsiteY66" fmla="*/ 188992 h 1161397"/>
              <a:gd name="connsiteX67" fmla="*/ 3843715 w 6884912"/>
              <a:gd name="connsiteY67" fmla="*/ 188752 h 1161397"/>
              <a:gd name="connsiteX68" fmla="*/ 3842609 w 6884912"/>
              <a:gd name="connsiteY68" fmla="*/ 197386 h 1161397"/>
              <a:gd name="connsiteX69" fmla="*/ 3853961 w 6884912"/>
              <a:gd name="connsiteY69" fmla="*/ 213380 h 1161397"/>
              <a:gd name="connsiteX70" fmla="*/ 3907640 w 6884912"/>
              <a:gd name="connsiteY70" fmla="*/ 207568 h 1161397"/>
              <a:gd name="connsiteX71" fmla="*/ 3910449 w 6884912"/>
              <a:gd name="connsiteY71" fmla="*/ 197808 h 1161397"/>
              <a:gd name="connsiteX72" fmla="*/ 3917197 w 6884912"/>
              <a:gd name="connsiteY72" fmla="*/ 196121 h 1161397"/>
              <a:gd name="connsiteX73" fmla="*/ 3922400 w 6884912"/>
              <a:gd name="connsiteY73" fmla="*/ 205056 h 1161397"/>
              <a:gd name="connsiteX74" fmla="*/ 4013061 w 6884912"/>
              <a:gd name="connsiteY74" fmla="*/ 224874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289361 w 6884912"/>
              <a:gd name="connsiteY77" fmla="*/ 196642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375773 w 6884912"/>
              <a:gd name="connsiteY88" fmla="*/ 199913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141123 w 6884912"/>
              <a:gd name="connsiteY97" fmla="*/ 159923 h 1161397"/>
              <a:gd name="connsiteX98" fmla="*/ 6290640 w 6884912"/>
              <a:gd name="connsiteY98" fmla="*/ 167441 h 1161397"/>
              <a:gd name="connsiteX99" fmla="*/ 6322806 w 6884912"/>
              <a:gd name="connsiteY99" fmla="*/ 213293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67875 w 6884912"/>
              <a:gd name="connsiteY7" fmla="*/ 1051976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213420 w 6884912"/>
              <a:gd name="connsiteY6" fmla="*/ 1056868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26340 w 6884912"/>
              <a:gd name="connsiteY33" fmla="*/ 638496 h 1161397"/>
              <a:gd name="connsiteX34" fmla="*/ 1731986 w 6884912"/>
              <a:gd name="connsiteY34" fmla="*/ 589682 h 1161397"/>
              <a:gd name="connsiteX35" fmla="*/ 1927935 w 6884912"/>
              <a:gd name="connsiteY35" fmla="*/ 628540 h 1161397"/>
              <a:gd name="connsiteX36" fmla="*/ 2039075 w 6884912"/>
              <a:gd name="connsiteY36" fmla="*/ 599964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561265 w 6884912"/>
              <a:gd name="connsiteY45" fmla="*/ 450623 h 1161397"/>
              <a:gd name="connsiteX46" fmla="*/ 2594349 w 6884912"/>
              <a:gd name="connsiteY46" fmla="*/ 443884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830398 w 6884912"/>
              <a:gd name="connsiteY61" fmla="*/ 188383 h 1161397"/>
              <a:gd name="connsiteX62" fmla="*/ 3834360 w 6884912"/>
              <a:gd name="connsiteY62" fmla="*/ 188992 h 1161397"/>
              <a:gd name="connsiteX63" fmla="*/ 3843715 w 6884912"/>
              <a:gd name="connsiteY63" fmla="*/ 188752 h 1161397"/>
              <a:gd name="connsiteX64" fmla="*/ 3842609 w 6884912"/>
              <a:gd name="connsiteY64" fmla="*/ 197386 h 1161397"/>
              <a:gd name="connsiteX65" fmla="*/ 3853961 w 6884912"/>
              <a:gd name="connsiteY65" fmla="*/ 213380 h 1161397"/>
              <a:gd name="connsiteX66" fmla="*/ 3907640 w 6884912"/>
              <a:gd name="connsiteY66" fmla="*/ 207568 h 1161397"/>
              <a:gd name="connsiteX67" fmla="*/ 3910449 w 6884912"/>
              <a:gd name="connsiteY67" fmla="*/ 197808 h 1161397"/>
              <a:gd name="connsiteX68" fmla="*/ 3917197 w 6884912"/>
              <a:gd name="connsiteY68" fmla="*/ 196121 h 1161397"/>
              <a:gd name="connsiteX69" fmla="*/ 3922400 w 6884912"/>
              <a:gd name="connsiteY69" fmla="*/ 205056 h 1161397"/>
              <a:gd name="connsiteX70" fmla="*/ 4013061 w 6884912"/>
              <a:gd name="connsiteY70" fmla="*/ 224874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289361 w 6884912"/>
              <a:gd name="connsiteY73" fmla="*/ 196642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375773 w 6884912"/>
              <a:gd name="connsiteY84" fmla="*/ 199913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141123 w 6884912"/>
              <a:gd name="connsiteY93" fmla="*/ 159923 h 1161397"/>
              <a:gd name="connsiteX94" fmla="*/ 6290640 w 6884912"/>
              <a:gd name="connsiteY94" fmla="*/ 167441 h 1161397"/>
              <a:gd name="connsiteX95" fmla="*/ 6322806 w 6884912"/>
              <a:gd name="connsiteY95" fmla="*/ 213293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66947 w 6884912"/>
              <a:gd name="connsiteY16" fmla="*/ 700762 h 1161397"/>
              <a:gd name="connsiteX17" fmla="*/ 1178135 w 6884912"/>
              <a:gd name="connsiteY17" fmla="*/ 698631 h 1161397"/>
              <a:gd name="connsiteX18" fmla="*/ 1178301 w 6884912"/>
              <a:gd name="connsiteY18" fmla="*/ 698094 h 1161397"/>
              <a:gd name="connsiteX19" fmla="*/ 1242716 w 6884912"/>
              <a:gd name="connsiteY19" fmla="*/ 698052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26340 w 6884912"/>
              <a:gd name="connsiteY32" fmla="*/ 638496 h 1161397"/>
              <a:gd name="connsiteX33" fmla="*/ 1731986 w 6884912"/>
              <a:gd name="connsiteY33" fmla="*/ 589682 h 1161397"/>
              <a:gd name="connsiteX34" fmla="*/ 1927935 w 6884912"/>
              <a:gd name="connsiteY34" fmla="*/ 628540 h 1161397"/>
              <a:gd name="connsiteX35" fmla="*/ 2039075 w 6884912"/>
              <a:gd name="connsiteY35" fmla="*/ 599964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561265 w 6884912"/>
              <a:gd name="connsiteY44" fmla="*/ 450623 h 1161397"/>
              <a:gd name="connsiteX45" fmla="*/ 2594349 w 6884912"/>
              <a:gd name="connsiteY45" fmla="*/ 443884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830398 w 6884912"/>
              <a:gd name="connsiteY60" fmla="*/ 188383 h 1161397"/>
              <a:gd name="connsiteX61" fmla="*/ 3834360 w 6884912"/>
              <a:gd name="connsiteY61" fmla="*/ 188992 h 1161397"/>
              <a:gd name="connsiteX62" fmla="*/ 3843715 w 6884912"/>
              <a:gd name="connsiteY62" fmla="*/ 188752 h 1161397"/>
              <a:gd name="connsiteX63" fmla="*/ 3842609 w 6884912"/>
              <a:gd name="connsiteY63" fmla="*/ 197386 h 1161397"/>
              <a:gd name="connsiteX64" fmla="*/ 3853961 w 6884912"/>
              <a:gd name="connsiteY64" fmla="*/ 213380 h 1161397"/>
              <a:gd name="connsiteX65" fmla="*/ 3907640 w 6884912"/>
              <a:gd name="connsiteY65" fmla="*/ 207568 h 1161397"/>
              <a:gd name="connsiteX66" fmla="*/ 3910449 w 6884912"/>
              <a:gd name="connsiteY66" fmla="*/ 197808 h 1161397"/>
              <a:gd name="connsiteX67" fmla="*/ 3917197 w 6884912"/>
              <a:gd name="connsiteY67" fmla="*/ 196121 h 1161397"/>
              <a:gd name="connsiteX68" fmla="*/ 3922400 w 6884912"/>
              <a:gd name="connsiteY68" fmla="*/ 205056 h 1161397"/>
              <a:gd name="connsiteX69" fmla="*/ 4013061 w 6884912"/>
              <a:gd name="connsiteY69" fmla="*/ 224874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289361 w 6884912"/>
              <a:gd name="connsiteY72" fmla="*/ 196642 h 1161397"/>
              <a:gd name="connsiteX73" fmla="*/ 4498913 w 6884912"/>
              <a:gd name="connsiteY73" fmla="*/ 118915 h 1161397"/>
              <a:gd name="connsiteX74" fmla="*/ 4617330 w 6884912"/>
              <a:gd name="connsiteY74" fmla="*/ 111163 h 1161397"/>
              <a:gd name="connsiteX75" fmla="*/ 4659778 w 6884912"/>
              <a:gd name="connsiteY75" fmla="*/ 118219 h 1161397"/>
              <a:gd name="connsiteX76" fmla="*/ 4730870 w 6884912"/>
              <a:gd name="connsiteY76" fmla="*/ 129432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375773 w 6884912"/>
              <a:gd name="connsiteY83" fmla="*/ 199913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141123 w 6884912"/>
              <a:gd name="connsiteY92" fmla="*/ 159923 h 1161397"/>
              <a:gd name="connsiteX93" fmla="*/ 6290640 w 6884912"/>
              <a:gd name="connsiteY93" fmla="*/ 167441 h 1161397"/>
              <a:gd name="connsiteX94" fmla="*/ 6322806 w 6884912"/>
              <a:gd name="connsiteY94" fmla="*/ 213293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78135 w 6884912"/>
              <a:gd name="connsiteY16" fmla="*/ 698631 h 1161397"/>
              <a:gd name="connsiteX17" fmla="*/ 1178301 w 6884912"/>
              <a:gd name="connsiteY17" fmla="*/ 698094 h 1161397"/>
              <a:gd name="connsiteX18" fmla="*/ 1242716 w 6884912"/>
              <a:gd name="connsiteY18" fmla="*/ 698052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40054 w 6884912"/>
              <a:gd name="connsiteY22" fmla="*/ 614022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26340 w 6884912"/>
              <a:gd name="connsiteY31" fmla="*/ 638496 h 1161397"/>
              <a:gd name="connsiteX32" fmla="*/ 1731986 w 6884912"/>
              <a:gd name="connsiteY32" fmla="*/ 589682 h 1161397"/>
              <a:gd name="connsiteX33" fmla="*/ 1927935 w 6884912"/>
              <a:gd name="connsiteY33" fmla="*/ 628540 h 1161397"/>
              <a:gd name="connsiteX34" fmla="*/ 2039075 w 6884912"/>
              <a:gd name="connsiteY34" fmla="*/ 599964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561265 w 6884912"/>
              <a:gd name="connsiteY43" fmla="*/ 450623 h 1161397"/>
              <a:gd name="connsiteX44" fmla="*/ 2594349 w 6884912"/>
              <a:gd name="connsiteY44" fmla="*/ 443884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830398 w 6884912"/>
              <a:gd name="connsiteY59" fmla="*/ 188383 h 1161397"/>
              <a:gd name="connsiteX60" fmla="*/ 3834360 w 6884912"/>
              <a:gd name="connsiteY60" fmla="*/ 188992 h 1161397"/>
              <a:gd name="connsiteX61" fmla="*/ 3843715 w 6884912"/>
              <a:gd name="connsiteY61" fmla="*/ 188752 h 1161397"/>
              <a:gd name="connsiteX62" fmla="*/ 3842609 w 6884912"/>
              <a:gd name="connsiteY62" fmla="*/ 197386 h 1161397"/>
              <a:gd name="connsiteX63" fmla="*/ 3853961 w 6884912"/>
              <a:gd name="connsiteY63" fmla="*/ 213380 h 1161397"/>
              <a:gd name="connsiteX64" fmla="*/ 3907640 w 6884912"/>
              <a:gd name="connsiteY64" fmla="*/ 207568 h 1161397"/>
              <a:gd name="connsiteX65" fmla="*/ 3910449 w 6884912"/>
              <a:gd name="connsiteY65" fmla="*/ 197808 h 1161397"/>
              <a:gd name="connsiteX66" fmla="*/ 3917197 w 6884912"/>
              <a:gd name="connsiteY66" fmla="*/ 196121 h 1161397"/>
              <a:gd name="connsiteX67" fmla="*/ 3922400 w 6884912"/>
              <a:gd name="connsiteY67" fmla="*/ 205056 h 1161397"/>
              <a:gd name="connsiteX68" fmla="*/ 4013061 w 6884912"/>
              <a:gd name="connsiteY68" fmla="*/ 224874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289361 w 6884912"/>
              <a:gd name="connsiteY71" fmla="*/ 196642 h 1161397"/>
              <a:gd name="connsiteX72" fmla="*/ 4498913 w 6884912"/>
              <a:gd name="connsiteY72" fmla="*/ 118915 h 1161397"/>
              <a:gd name="connsiteX73" fmla="*/ 4617330 w 6884912"/>
              <a:gd name="connsiteY73" fmla="*/ 111163 h 1161397"/>
              <a:gd name="connsiteX74" fmla="*/ 4659778 w 6884912"/>
              <a:gd name="connsiteY74" fmla="*/ 118219 h 1161397"/>
              <a:gd name="connsiteX75" fmla="*/ 4730870 w 6884912"/>
              <a:gd name="connsiteY75" fmla="*/ 129432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375773 w 6884912"/>
              <a:gd name="connsiteY82" fmla="*/ 199913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141123 w 6884912"/>
              <a:gd name="connsiteY91" fmla="*/ 159923 h 1161397"/>
              <a:gd name="connsiteX92" fmla="*/ 6290640 w 6884912"/>
              <a:gd name="connsiteY92" fmla="*/ 167441 h 1161397"/>
              <a:gd name="connsiteX93" fmla="*/ 6322806 w 6884912"/>
              <a:gd name="connsiteY93" fmla="*/ 213293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178301 w 6884912"/>
              <a:gd name="connsiteY16" fmla="*/ 698094 h 1161397"/>
              <a:gd name="connsiteX17" fmla="*/ 1242716 w 6884912"/>
              <a:gd name="connsiteY17" fmla="*/ 698052 h 1161397"/>
              <a:gd name="connsiteX18" fmla="*/ 1299977 w 6884912"/>
              <a:gd name="connsiteY18" fmla="*/ 639196 h 1161397"/>
              <a:gd name="connsiteX19" fmla="*/ 1326190 w 6884912"/>
              <a:gd name="connsiteY19" fmla="*/ 625955 h 1161397"/>
              <a:gd name="connsiteX20" fmla="*/ 1339600 w 6884912"/>
              <a:gd name="connsiteY20" fmla="*/ 616295 h 1161397"/>
              <a:gd name="connsiteX21" fmla="*/ 1340054 w 6884912"/>
              <a:gd name="connsiteY21" fmla="*/ 614022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26340 w 6884912"/>
              <a:gd name="connsiteY30" fmla="*/ 638496 h 1161397"/>
              <a:gd name="connsiteX31" fmla="*/ 1731986 w 6884912"/>
              <a:gd name="connsiteY31" fmla="*/ 589682 h 1161397"/>
              <a:gd name="connsiteX32" fmla="*/ 1927935 w 6884912"/>
              <a:gd name="connsiteY32" fmla="*/ 628540 h 1161397"/>
              <a:gd name="connsiteX33" fmla="*/ 2039075 w 6884912"/>
              <a:gd name="connsiteY33" fmla="*/ 599964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561265 w 6884912"/>
              <a:gd name="connsiteY42" fmla="*/ 450623 h 1161397"/>
              <a:gd name="connsiteX43" fmla="*/ 2594349 w 6884912"/>
              <a:gd name="connsiteY43" fmla="*/ 443884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830398 w 6884912"/>
              <a:gd name="connsiteY58" fmla="*/ 188383 h 1161397"/>
              <a:gd name="connsiteX59" fmla="*/ 3834360 w 6884912"/>
              <a:gd name="connsiteY59" fmla="*/ 188992 h 1161397"/>
              <a:gd name="connsiteX60" fmla="*/ 3843715 w 6884912"/>
              <a:gd name="connsiteY60" fmla="*/ 188752 h 1161397"/>
              <a:gd name="connsiteX61" fmla="*/ 3842609 w 6884912"/>
              <a:gd name="connsiteY61" fmla="*/ 197386 h 1161397"/>
              <a:gd name="connsiteX62" fmla="*/ 3853961 w 6884912"/>
              <a:gd name="connsiteY62" fmla="*/ 213380 h 1161397"/>
              <a:gd name="connsiteX63" fmla="*/ 3907640 w 6884912"/>
              <a:gd name="connsiteY63" fmla="*/ 207568 h 1161397"/>
              <a:gd name="connsiteX64" fmla="*/ 3910449 w 6884912"/>
              <a:gd name="connsiteY64" fmla="*/ 197808 h 1161397"/>
              <a:gd name="connsiteX65" fmla="*/ 3917197 w 6884912"/>
              <a:gd name="connsiteY65" fmla="*/ 196121 h 1161397"/>
              <a:gd name="connsiteX66" fmla="*/ 3922400 w 6884912"/>
              <a:gd name="connsiteY66" fmla="*/ 205056 h 1161397"/>
              <a:gd name="connsiteX67" fmla="*/ 4013061 w 6884912"/>
              <a:gd name="connsiteY67" fmla="*/ 224874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289361 w 6884912"/>
              <a:gd name="connsiteY70" fmla="*/ 196642 h 1161397"/>
              <a:gd name="connsiteX71" fmla="*/ 4498913 w 6884912"/>
              <a:gd name="connsiteY71" fmla="*/ 118915 h 1161397"/>
              <a:gd name="connsiteX72" fmla="*/ 4617330 w 6884912"/>
              <a:gd name="connsiteY72" fmla="*/ 111163 h 1161397"/>
              <a:gd name="connsiteX73" fmla="*/ 4659778 w 6884912"/>
              <a:gd name="connsiteY73" fmla="*/ 118219 h 1161397"/>
              <a:gd name="connsiteX74" fmla="*/ 4730870 w 6884912"/>
              <a:gd name="connsiteY74" fmla="*/ 129432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375773 w 6884912"/>
              <a:gd name="connsiteY81" fmla="*/ 199913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5960732 w 6884912"/>
              <a:gd name="connsiteY88" fmla="*/ 220708 h 1161397"/>
              <a:gd name="connsiteX89" fmla="*/ 6029542 w 6884912"/>
              <a:gd name="connsiteY89" fmla="*/ 210339 h 1161397"/>
              <a:gd name="connsiteX90" fmla="*/ 6141123 w 6884912"/>
              <a:gd name="connsiteY90" fmla="*/ 159923 h 1161397"/>
              <a:gd name="connsiteX91" fmla="*/ 6290640 w 6884912"/>
              <a:gd name="connsiteY91" fmla="*/ 167441 h 1161397"/>
              <a:gd name="connsiteX92" fmla="*/ 6322806 w 6884912"/>
              <a:gd name="connsiteY92" fmla="*/ 213293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7166 w 6884912"/>
              <a:gd name="connsiteY14" fmla="*/ 744338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088181"/>
                  <a:pt x="115388" y="1111320"/>
                </a:cubicBezTo>
                <a:cubicBezTo>
                  <a:pt x="146435" y="1096221"/>
                  <a:pt x="156823" y="1079485"/>
                  <a:pt x="213420" y="1056868"/>
                </a:cubicBezTo>
                <a:cubicBezTo>
                  <a:pt x="288217" y="1040787"/>
                  <a:pt x="383333" y="1044881"/>
                  <a:pt x="454970" y="1023343"/>
                </a:cubicBezTo>
                <a:cubicBezTo>
                  <a:pt x="440966" y="999969"/>
                  <a:pt x="571419" y="1006841"/>
                  <a:pt x="548162" y="984908"/>
                </a:cubicBezTo>
                <a:cubicBezTo>
                  <a:pt x="561321" y="956563"/>
                  <a:pt x="637415" y="1010272"/>
                  <a:pt x="651408" y="984938"/>
                </a:cubicBezTo>
                <a:cubicBezTo>
                  <a:pt x="671652" y="980952"/>
                  <a:pt x="698726" y="950833"/>
                  <a:pt x="723108" y="941904"/>
                </a:cubicBezTo>
                <a:cubicBezTo>
                  <a:pt x="760262" y="946949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6251" y="768649"/>
                  <a:pt x="1137166" y="744338"/>
                </a:cubicBezTo>
                <a:lnTo>
                  <a:pt x="1207847" y="689087"/>
                </a:lnTo>
                <a:cubicBezTo>
                  <a:pt x="1226429" y="687736"/>
                  <a:pt x="1222409" y="707958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39751" y="615537"/>
                  <a:pt x="1339903" y="614780"/>
                  <a:pt x="1340054" y="614022"/>
                </a:cubicBez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61730" y="317407"/>
                  <a:pt x="3186369" y="312875"/>
                  <a:pt x="3222191" y="307887"/>
                </a:cubicBezTo>
                <a:cubicBezTo>
                  <a:pt x="3223593" y="304249"/>
                  <a:pt x="3179978" y="296995"/>
                  <a:pt x="3227953" y="297650"/>
                </a:cubicBezTo>
                <a:cubicBezTo>
                  <a:pt x="3275928" y="298306"/>
                  <a:pt x="3443572" y="313020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62781" y="222856"/>
                  <a:pt x="4184760" y="196847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61586" y="136690"/>
                  <a:pt x="4823142" y="161592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7769" y="214252"/>
                  <a:pt x="6349573" y="188998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">
            <a:extLst>
              <a:ext uri="{FF2B5EF4-FFF2-40B4-BE49-F238E27FC236}">
                <a16:creationId xmlns:a16="http://schemas.microsoft.com/office/drawing/2014/main" id="{8F583252-4203-C336-D9CA-1329D2FFE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1" t="17595" r="45613" b="32852"/>
          <a:stretch/>
        </p:blipFill>
        <p:spPr>
          <a:xfrm>
            <a:off x="723898" y="1416818"/>
            <a:ext cx="5372101" cy="37466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5C76A-E1D2-090C-BF75-B794DE84A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1622" y="2194101"/>
            <a:ext cx="5114611" cy="3908587"/>
          </a:xfrm>
        </p:spPr>
        <p:txBody>
          <a:bodyPr>
            <a:normAutofit/>
          </a:bodyPr>
          <a:lstStyle/>
          <a:p>
            <a:r>
              <a:rPr lang="en-US" sz="2000" dirty="0"/>
              <a:t>Here we split the dataset into three parts in the interval of 75 years.</a:t>
            </a:r>
          </a:p>
          <a:p>
            <a:r>
              <a:rPr lang="en-US" sz="2000" dirty="0"/>
              <a:t>We see that from 1880 the Co2 emission was started increasing.</a:t>
            </a:r>
          </a:p>
          <a:p>
            <a:r>
              <a:rPr lang="en-US" sz="2000" dirty="0"/>
              <a:t>In 1940 it comes down because of war situation.</a:t>
            </a:r>
          </a:p>
          <a:p>
            <a:r>
              <a:rPr lang="en-US" sz="2000" dirty="0"/>
              <a:t>But after 1960 it again started to increase till date.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878243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75E5C4-079C-A1E2-CA9B-2763BA669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 sz="4100" b="1" dirty="0"/>
              <a:t>5. Seasonal decompose plot:</a:t>
            </a:r>
            <a:endParaRPr lang="en-IN" sz="41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90ADD-09B1-6E3B-2ABE-82F0CFB99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US" sz="2000" dirty="0"/>
              <a:t>This plot shows any trends, seasonality in the data.</a:t>
            </a:r>
          </a:p>
          <a:p>
            <a:r>
              <a:rPr lang="en-US" sz="2000" dirty="0"/>
              <a:t>We can see that our data has trend but not seasonality.</a:t>
            </a:r>
            <a:endParaRPr lang="en-IN" sz="2000" dirty="0"/>
          </a:p>
        </p:txBody>
      </p:sp>
      <p:pic>
        <p:nvPicPr>
          <p:cNvPr id="5" name="Picture 4" descr="Graphical user interface, text, application, email">
            <a:extLst>
              <a:ext uri="{FF2B5EF4-FFF2-40B4-BE49-F238E27FC236}">
                <a16:creationId xmlns:a16="http://schemas.microsoft.com/office/drawing/2014/main" id="{B281F0B8-1187-9AE0-0D19-4CE2C6265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20" t="42612" r="42965" b="23024"/>
          <a:stretch/>
        </p:blipFill>
        <p:spPr>
          <a:xfrm>
            <a:off x="5445457" y="1845297"/>
            <a:ext cx="6155141" cy="319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52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7B5AE-AD00-EED9-C434-CC1B9C83D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52" y="451413"/>
            <a:ext cx="4166885" cy="1724628"/>
          </a:xfrm>
        </p:spPr>
        <p:txBody>
          <a:bodyPr>
            <a:normAutofit/>
          </a:bodyPr>
          <a:lstStyle/>
          <a:p>
            <a:r>
              <a:rPr lang="en-US" b="1" dirty="0"/>
              <a:t>Making data stationary: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F6280-D24B-812E-69EE-56F28D5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>
            <a:normAutofit/>
          </a:bodyPr>
          <a:lstStyle/>
          <a:p>
            <a:r>
              <a:rPr lang="en-US" sz="2000" dirty="0"/>
              <a:t>We checked that our data is stationary or not, using ad-fuller method, from this we got to know that data is not stationary.</a:t>
            </a:r>
          </a:p>
          <a:p>
            <a:r>
              <a:rPr lang="en-US" sz="2000" dirty="0"/>
              <a:t>So, we made data stationary using Differencing method.</a:t>
            </a:r>
            <a:endParaRPr lang="en-IN" sz="2000" dirty="0"/>
          </a:p>
        </p:txBody>
      </p:sp>
      <p:pic>
        <p:nvPicPr>
          <p:cNvPr id="15" name="Picture 14" descr="Graphical user interface, text, application, email">
            <a:extLst>
              <a:ext uri="{FF2B5EF4-FFF2-40B4-BE49-F238E27FC236}">
                <a16:creationId xmlns:a16="http://schemas.microsoft.com/office/drawing/2014/main" id="{28C90F52-D770-1402-35E1-20F92645A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50" t="32196" r="9033" b="18481"/>
          <a:stretch/>
        </p:blipFill>
        <p:spPr>
          <a:xfrm>
            <a:off x="555585" y="4586306"/>
            <a:ext cx="5023412" cy="1918665"/>
          </a:xfrm>
          <a:prstGeom prst="rect">
            <a:avLst/>
          </a:prstGeom>
        </p:spPr>
      </p:pic>
      <p:pic>
        <p:nvPicPr>
          <p:cNvPr id="17" name="Picture 16" descr="Graphical user interface, table">
            <a:extLst>
              <a:ext uri="{FF2B5EF4-FFF2-40B4-BE49-F238E27FC236}">
                <a16:creationId xmlns:a16="http://schemas.microsoft.com/office/drawing/2014/main" id="{6F8379FA-A2FA-7C61-18E2-16AD3E6FE7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24" t="9931" r="41075" b="9931"/>
          <a:stretch/>
        </p:blipFill>
        <p:spPr>
          <a:xfrm>
            <a:off x="6470249" y="122056"/>
            <a:ext cx="5023412" cy="549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48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91A68-9CF0-8FD9-13D4-C6979D912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b="1"/>
              <a:t>Upsampling: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DBC25-0373-EC61-5771-A800B647B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en-US" sz="2000"/>
              <a:t>We upsample data from ‘YYYY’ format to ‘YYYY-MM-DD’ format</a:t>
            </a:r>
            <a:r>
              <a:rPr lang="en-IN" sz="2000"/>
              <a:t> and interpolate value.</a:t>
            </a:r>
            <a:endParaRPr lang="en-US" sz="200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093C2F9-D5B3-AB3E-4280-3A2018D844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33" t="21097" r="47482"/>
          <a:stretch/>
        </p:blipFill>
        <p:spPr>
          <a:xfrm>
            <a:off x="7237406" y="717012"/>
            <a:ext cx="4024058" cy="54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1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3F940-43FE-30F1-557E-F6E031A29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/>
              <a:t>Here we can see the actual data and upsampled interpolated data fits accurately.</a:t>
            </a:r>
            <a:endParaRPr lang="en-IN" sz="2000"/>
          </a:p>
        </p:txBody>
      </p:sp>
      <p:pic>
        <p:nvPicPr>
          <p:cNvPr id="5" name="Picture 4" descr="Graphical user interface, text, application">
            <a:extLst>
              <a:ext uri="{FF2B5EF4-FFF2-40B4-BE49-F238E27FC236}">
                <a16:creationId xmlns:a16="http://schemas.microsoft.com/office/drawing/2014/main" id="{0B673907-87AC-08B4-51E5-B721E78B2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55" t="31561" r="49107" b="32996"/>
          <a:stretch/>
        </p:blipFill>
        <p:spPr>
          <a:xfrm>
            <a:off x="6800986" y="1948217"/>
            <a:ext cx="4747547" cy="298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8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023641-4DA8-4DAB-FAAA-2C7745D3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Data transformation: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C769F-8C03-37D0-C3B8-2B2E8B8AC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6447" y="6019391"/>
            <a:ext cx="7315199" cy="3369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We perform some transformation on data like square ,square root, log, cub etc.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F78E884-0EF6-9125-A7DB-1A722077ED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6" t="51983" r="29027" b="7005"/>
          <a:stretch/>
        </p:blipFill>
        <p:spPr>
          <a:xfrm>
            <a:off x="1470522" y="579473"/>
            <a:ext cx="9250955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75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C31A6-770F-6ABF-09A9-9342F6B03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IN" b="1"/>
              <a:t>Analytical Approach: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3A0D5-1A22-3BAD-8734-D1DAD14BE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IN" sz="2000"/>
              <a:t>As this a forecasting model, we perform some time series model:</a:t>
            </a:r>
          </a:p>
          <a:p>
            <a:pPr marL="0" indent="0">
              <a:buNone/>
            </a:pPr>
            <a:r>
              <a:rPr lang="en-IN" sz="2000"/>
              <a:t>1) Linear model</a:t>
            </a:r>
          </a:p>
          <a:p>
            <a:pPr marL="0" indent="0">
              <a:buNone/>
            </a:pPr>
            <a:r>
              <a:rPr lang="en-IN" sz="2000"/>
              <a:t>2) Exponential model</a:t>
            </a:r>
          </a:p>
          <a:p>
            <a:pPr marL="0" indent="0">
              <a:buNone/>
            </a:pPr>
            <a:r>
              <a:rPr lang="en-IN" sz="2000"/>
              <a:t>3) Quadratic model</a:t>
            </a:r>
          </a:p>
          <a:p>
            <a:pPr marL="0" indent="0">
              <a:buNone/>
            </a:pPr>
            <a:r>
              <a:rPr lang="en-IN" sz="2000"/>
              <a:t>4) Holts Model</a:t>
            </a:r>
          </a:p>
          <a:p>
            <a:pPr marL="0" indent="0">
              <a:buNone/>
            </a:pPr>
            <a:r>
              <a:rPr lang="en-IN" sz="2000"/>
              <a:t>5) Holts winter models</a:t>
            </a:r>
          </a:p>
          <a:p>
            <a:pPr marL="0" indent="0">
              <a:buNone/>
            </a:pPr>
            <a:r>
              <a:rPr lang="en-IN" sz="2000"/>
              <a:t>6) Arima model</a:t>
            </a:r>
          </a:p>
          <a:p>
            <a:pPr marL="0" indent="0">
              <a:buNone/>
            </a:pPr>
            <a:endParaRPr lang="en-IN" sz="2000"/>
          </a:p>
        </p:txBody>
      </p:sp>
      <p:pic>
        <p:nvPicPr>
          <p:cNvPr id="13" name="Picture 4" descr="Models if molecules in science classroom">
            <a:extLst>
              <a:ext uri="{FF2B5EF4-FFF2-40B4-BE49-F238E27FC236}">
                <a16:creationId xmlns:a16="http://schemas.microsoft.com/office/drawing/2014/main" id="{A1154533-3482-A04A-A628-81CEABBCF9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44" r="24137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0E5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44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F1FB1-7E86-BB29-B53A-B883815A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en-IN" b="1"/>
              <a:t>Model Preparation and Validation:</a:t>
            </a:r>
            <a:endParaRPr lang="en-IN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E3A47BE-2DAA-85B4-DE8F-E8A84C8C4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r>
              <a:rPr lang="en-IN" sz="2000"/>
              <a:t>We train the models on training data and predict on the test data.</a:t>
            </a:r>
          </a:p>
          <a:p>
            <a:r>
              <a:rPr lang="en-IN" sz="2000"/>
              <a:t>We took 80% data for training and remaining 20% for testing</a:t>
            </a:r>
          </a:p>
          <a:p>
            <a:r>
              <a:rPr lang="en-IN" sz="2000"/>
              <a:t>Some of the models give good result like Linear, Holts, Arima.</a:t>
            </a:r>
          </a:p>
          <a:p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2038299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D155B-F501-8B2F-B56C-9ABC9FC6C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Linear model: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5322A-6302-CED2-4AC3-A4B9A20BD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252538"/>
            <a:ext cx="5431240" cy="4193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Linear models RMSE of 2.126</a:t>
            </a:r>
          </a:p>
        </p:txBody>
      </p:sp>
      <p:pic>
        <p:nvPicPr>
          <p:cNvPr id="5" name="Picture 4" descr="Graphical user interface, text, application, email">
            <a:extLst>
              <a:ext uri="{FF2B5EF4-FFF2-40B4-BE49-F238E27FC236}">
                <a16:creationId xmlns:a16="http://schemas.microsoft.com/office/drawing/2014/main" id="{6B8D1A79-F466-A298-6876-E594392A1C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27" t="29367" r="33808" b="44810"/>
          <a:stretch/>
        </p:blipFill>
        <p:spPr>
          <a:xfrm>
            <a:off x="705972" y="2649823"/>
            <a:ext cx="10768181" cy="2973769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7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A58F5-964B-F824-00FB-75088C61B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Trainer name: 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Mr.advaith</a:t>
            </a:r>
            <a:endParaRPr lang="en-I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523A-D0E3-1BF4-63AF-85320129A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0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Group members name:</a:t>
            </a:r>
          </a:p>
          <a:p>
            <a:pPr marL="0" indent="0">
              <a:buNone/>
            </a:pPr>
            <a:r>
              <a: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			</a:t>
            </a: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Mr. Rupesh Prakash Suryawanshi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			Mr. Pavan Venkat </a:t>
            </a:r>
            <a:r>
              <a:rPr lang="en-I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Kalangi</a:t>
            </a: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			Ms. </a:t>
            </a:r>
            <a:r>
              <a:rPr lang="en-I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Janhavi</a:t>
            </a: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Atul Jadhav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			Mr. Onkar Pramod Joshi</a:t>
            </a:r>
          </a:p>
          <a:p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40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650957-3F41-E648-D585-7A5E42ECD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2.Exponential model: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C6EE4-FBDE-3D19-4D7B-E44DC6D6A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252538"/>
            <a:ext cx="5431240" cy="4193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Exponential model gives RMSE of 421.82</a:t>
            </a:r>
          </a:p>
        </p:txBody>
      </p:sp>
      <p:pic>
        <p:nvPicPr>
          <p:cNvPr id="5" name="Picture 4" descr="Graphical user interface, text, application">
            <a:extLst>
              <a:ext uri="{FF2B5EF4-FFF2-40B4-BE49-F238E27FC236}">
                <a16:creationId xmlns:a16="http://schemas.microsoft.com/office/drawing/2014/main" id="{9C5BAE3D-3AE3-8B27-87A6-2462C828E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27" t="32236" r="32278" b="45317"/>
          <a:stretch/>
        </p:blipFill>
        <p:spPr>
          <a:xfrm>
            <a:off x="705972" y="2880437"/>
            <a:ext cx="10768181" cy="2512541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37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B4B0D2-53F3-2495-3B4D-325BFE3E3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Quadratic Model: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F5088-D641-5900-08CC-669CF5A71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252538"/>
            <a:ext cx="5431240" cy="4193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Quadratic Model give RMSE of 5.328</a:t>
            </a:r>
          </a:p>
        </p:txBody>
      </p:sp>
      <p:pic>
        <p:nvPicPr>
          <p:cNvPr id="5" name="Picture 4" descr="Graphical user interface, text, application">
            <a:extLst>
              <a:ext uri="{FF2B5EF4-FFF2-40B4-BE49-F238E27FC236}">
                <a16:creationId xmlns:a16="http://schemas.microsoft.com/office/drawing/2014/main" id="{99986E28-0EAF-AC6A-4E5B-456A2F47D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27" t="35017" r="36486" b="42088"/>
          <a:stretch/>
        </p:blipFill>
        <p:spPr>
          <a:xfrm>
            <a:off x="705972" y="2748354"/>
            <a:ext cx="10768181" cy="277670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48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06A56-F2CC-CB66-600C-0B8200855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 Holts Model: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13E1C-9A03-D3FC-57C4-B9A080819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252538"/>
            <a:ext cx="5431240" cy="4193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Holts Model gives RMSE of 0.893</a:t>
            </a:r>
          </a:p>
        </p:txBody>
      </p:sp>
      <p:pic>
        <p:nvPicPr>
          <p:cNvPr id="5" name="Picture 4" descr="Graphical user interface, text, application">
            <a:extLst>
              <a:ext uri="{FF2B5EF4-FFF2-40B4-BE49-F238E27FC236}">
                <a16:creationId xmlns:a16="http://schemas.microsoft.com/office/drawing/2014/main" id="{72B01B8A-B07A-5C3E-42AE-7DC624291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27" t="20591" r="27497" b="46666"/>
          <a:stretch/>
        </p:blipFill>
        <p:spPr>
          <a:xfrm>
            <a:off x="705972" y="2451762"/>
            <a:ext cx="10768181" cy="3369891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812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23D97-2151-E727-917C-781008E66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3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5. Holts winter model with multiplicative seasonality and additive trend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AC45E-B749-6AD8-67EB-D837DF066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252538"/>
            <a:ext cx="5431240" cy="4193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Holts winter model with multiplicative seasonality and additive trend give RMSE of 8.438</a:t>
            </a:r>
          </a:p>
        </p:txBody>
      </p:sp>
      <p:pic>
        <p:nvPicPr>
          <p:cNvPr id="5" name="Picture 4" descr="Graphical user interface, text, application, email">
            <a:extLst>
              <a:ext uri="{FF2B5EF4-FFF2-40B4-BE49-F238E27FC236}">
                <a16:creationId xmlns:a16="http://schemas.microsoft.com/office/drawing/2014/main" id="{F6DBE273-791D-60CD-F52D-2338FE56B9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55" t="33755" r="20994" b="46916"/>
          <a:stretch/>
        </p:blipFill>
        <p:spPr>
          <a:xfrm>
            <a:off x="705972" y="3153225"/>
            <a:ext cx="10768181" cy="196696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83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F494C-9E3F-531C-CD8F-3726BB18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3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6. Holts winter exponential smoothing with additive seasonality and additive trend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D0E20-3E6D-948E-28E6-49446FF0B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252538"/>
            <a:ext cx="5431240" cy="4193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Holts winter model with additive seasonality and additive trend give RMSE of 6.756.</a:t>
            </a:r>
          </a:p>
        </p:txBody>
      </p:sp>
      <p:pic>
        <p:nvPicPr>
          <p:cNvPr id="5" name="Picture 4" descr="Graphical user interface, text, application">
            <a:extLst>
              <a:ext uri="{FF2B5EF4-FFF2-40B4-BE49-F238E27FC236}">
                <a16:creationId xmlns:a16="http://schemas.microsoft.com/office/drawing/2014/main" id="{039287DF-067C-74A3-FC4F-5F3EDCA34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29" t="34937" r="18317" b="28607"/>
          <a:stretch/>
        </p:blipFill>
        <p:spPr>
          <a:xfrm>
            <a:off x="705972" y="2344541"/>
            <a:ext cx="10768181" cy="3584333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18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0A4495-9B43-2A21-96A4-5FB5D5A2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7.Arima Model: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5C3D8-10ED-CFF4-E0BB-9FBD29AEF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252538"/>
            <a:ext cx="5431240" cy="4193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Arima model gives RMSE of  1.039</a:t>
            </a:r>
          </a:p>
        </p:txBody>
      </p:sp>
      <p:pic>
        <p:nvPicPr>
          <p:cNvPr id="7" name="Picture 6" descr="Graphical user interface, text, application">
            <a:extLst>
              <a:ext uri="{FF2B5EF4-FFF2-40B4-BE49-F238E27FC236}">
                <a16:creationId xmlns:a16="http://schemas.microsoft.com/office/drawing/2014/main" id="{E47808F8-8BCA-40B2-BF7A-A85EE8F6D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98" t="40338" r="49299" b="47510"/>
          <a:stretch/>
        </p:blipFill>
        <p:spPr>
          <a:xfrm>
            <a:off x="705972" y="2919449"/>
            <a:ext cx="10768181" cy="2434517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054ED7E-480E-C97D-B6D3-62A096A19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2442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829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3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3D0B9-2059-5E52-09E2-CF2C94DF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comparison: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B0A9583-920C-214C-818B-3828056906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9673377"/>
              </p:ext>
            </p:extLst>
          </p:nvPr>
        </p:nvGraphicFramePr>
        <p:xfrm>
          <a:off x="5895751" y="1227257"/>
          <a:ext cx="5708650" cy="437351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4637880">
                  <a:extLst>
                    <a:ext uri="{9D8B030D-6E8A-4147-A177-3AD203B41FA5}">
                      <a16:colId xmlns:a16="http://schemas.microsoft.com/office/drawing/2014/main" val="4194709542"/>
                    </a:ext>
                  </a:extLst>
                </a:gridCol>
                <a:gridCol w="1070770">
                  <a:extLst>
                    <a:ext uri="{9D8B030D-6E8A-4147-A177-3AD203B41FA5}">
                      <a16:colId xmlns:a16="http://schemas.microsoft.com/office/drawing/2014/main" val="550360244"/>
                    </a:ext>
                  </a:extLst>
                </a:gridCol>
              </a:tblGrid>
              <a:tr h="556851">
                <a:tc>
                  <a:txBody>
                    <a:bodyPr/>
                    <a:lstStyle/>
                    <a:p>
                      <a:r>
                        <a:rPr lang="en-IN" sz="2100" b="0" cap="none" spc="0">
                          <a:solidFill>
                            <a:schemeClr val="tx1"/>
                          </a:solidFill>
                        </a:rPr>
                        <a:t>Models</a:t>
                      </a:r>
                    </a:p>
                  </a:txBody>
                  <a:tcPr marL="60969" marR="60969" marT="60969" marB="12193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100" b="0" cap="none" spc="0">
                          <a:solidFill>
                            <a:schemeClr val="tx1"/>
                          </a:solidFill>
                        </a:rPr>
                        <a:t>RMSE</a:t>
                      </a:r>
                    </a:p>
                  </a:txBody>
                  <a:tcPr marL="60969" marR="60969" marT="60969" marB="12193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7558969"/>
                  </a:ext>
                </a:extLst>
              </a:tr>
              <a:tr h="475559">
                <a:tc>
                  <a:txBody>
                    <a:bodyPr/>
                    <a:lstStyle/>
                    <a:p>
                      <a:r>
                        <a:rPr lang="en-IN" sz="1600" cap="none" spc="0">
                          <a:solidFill>
                            <a:schemeClr val="tx1"/>
                          </a:solidFill>
                        </a:rPr>
                        <a:t>Linear Model</a:t>
                      </a:r>
                    </a:p>
                  </a:txBody>
                  <a:tcPr marL="60969" marR="60969" marT="60969" marB="1219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cap="none" spc="0">
                          <a:solidFill>
                            <a:schemeClr val="tx1"/>
                          </a:solidFill>
                        </a:rPr>
                        <a:t>2.126</a:t>
                      </a:r>
                    </a:p>
                  </a:txBody>
                  <a:tcPr marL="60969" marR="60969" marT="60969" marB="1219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134767"/>
                  </a:ext>
                </a:extLst>
              </a:tr>
              <a:tr h="475559">
                <a:tc>
                  <a:txBody>
                    <a:bodyPr/>
                    <a:lstStyle/>
                    <a:p>
                      <a:r>
                        <a:rPr lang="en-IN" sz="1600" cap="none" spc="0">
                          <a:solidFill>
                            <a:schemeClr val="tx1"/>
                          </a:solidFill>
                        </a:rPr>
                        <a:t>Exponential Model</a:t>
                      </a:r>
                    </a:p>
                  </a:txBody>
                  <a:tcPr marL="60969" marR="60969" marT="60969" marB="1219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cap="none" spc="0">
                          <a:solidFill>
                            <a:schemeClr val="tx1"/>
                          </a:solidFill>
                        </a:rPr>
                        <a:t>421.82</a:t>
                      </a:r>
                    </a:p>
                  </a:txBody>
                  <a:tcPr marL="60969" marR="60969" marT="60969" marB="1219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122001"/>
                  </a:ext>
                </a:extLst>
              </a:tr>
              <a:tr h="475559">
                <a:tc>
                  <a:txBody>
                    <a:bodyPr/>
                    <a:lstStyle/>
                    <a:p>
                      <a:r>
                        <a:rPr lang="en-IN" sz="1600" cap="none" spc="0">
                          <a:solidFill>
                            <a:schemeClr val="tx1"/>
                          </a:solidFill>
                        </a:rPr>
                        <a:t>Quadratic Model</a:t>
                      </a:r>
                    </a:p>
                  </a:txBody>
                  <a:tcPr marL="60969" marR="60969" marT="60969" marB="1219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cap="none" spc="0">
                          <a:solidFill>
                            <a:schemeClr val="tx1"/>
                          </a:solidFill>
                        </a:rPr>
                        <a:t>5.328</a:t>
                      </a:r>
                    </a:p>
                  </a:txBody>
                  <a:tcPr marL="60969" marR="60969" marT="60969" marB="1219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44585"/>
                  </a:ext>
                </a:extLst>
              </a:tr>
              <a:tr h="475559">
                <a:tc>
                  <a:txBody>
                    <a:bodyPr/>
                    <a:lstStyle/>
                    <a:p>
                      <a:r>
                        <a:rPr lang="en-IN" sz="1600" cap="none" spc="0">
                          <a:solidFill>
                            <a:schemeClr val="tx1"/>
                          </a:solidFill>
                        </a:rPr>
                        <a:t>Holts Model</a:t>
                      </a:r>
                    </a:p>
                  </a:txBody>
                  <a:tcPr marL="60969" marR="60969" marT="60969" marB="1219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cap="none" spc="0">
                          <a:solidFill>
                            <a:schemeClr val="tx1"/>
                          </a:solidFill>
                        </a:rPr>
                        <a:t>0.893</a:t>
                      </a:r>
                    </a:p>
                  </a:txBody>
                  <a:tcPr marL="60969" marR="60969" marT="60969" marB="1219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273360"/>
                  </a:ext>
                </a:extLst>
              </a:tr>
              <a:tr h="719435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Holts winter model with multiplicative seasonality and additive trend </a:t>
                      </a:r>
                      <a:endParaRPr lang="en-IN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0969" marR="60969" marT="60969" marB="1219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cap="none" spc="0">
                          <a:solidFill>
                            <a:schemeClr val="tx1"/>
                          </a:solidFill>
                        </a:rPr>
                        <a:t>8.438</a:t>
                      </a:r>
                    </a:p>
                  </a:txBody>
                  <a:tcPr marL="60969" marR="60969" marT="60969" marB="1219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4969062"/>
                  </a:ext>
                </a:extLst>
              </a:tr>
              <a:tr h="719435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Holts winter exponential smoothing with additive seasonality and additive trend</a:t>
                      </a:r>
                      <a:endParaRPr lang="en-IN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0969" marR="60969" marT="60969" marB="1219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cap="none" spc="0">
                          <a:solidFill>
                            <a:schemeClr val="tx1"/>
                          </a:solidFill>
                        </a:rPr>
                        <a:t>6.756</a:t>
                      </a:r>
                    </a:p>
                  </a:txBody>
                  <a:tcPr marL="60969" marR="60969" marT="60969" marB="1219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051051"/>
                  </a:ext>
                </a:extLst>
              </a:tr>
              <a:tr h="475559">
                <a:tc>
                  <a:txBody>
                    <a:bodyPr/>
                    <a:lstStyle/>
                    <a:p>
                      <a:r>
                        <a:rPr lang="en-IN" sz="1600" cap="none" spc="0">
                          <a:solidFill>
                            <a:schemeClr val="tx1"/>
                          </a:solidFill>
                        </a:rPr>
                        <a:t>Arima Model</a:t>
                      </a:r>
                    </a:p>
                  </a:txBody>
                  <a:tcPr marL="60969" marR="60969" marT="60969" marB="1219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cap="none" spc="0">
                          <a:solidFill>
                            <a:schemeClr val="tx1"/>
                          </a:solidFill>
                        </a:rPr>
                        <a:t>1.039</a:t>
                      </a:r>
                    </a:p>
                  </a:txBody>
                  <a:tcPr marL="60969" marR="60969" marT="60969" marB="1219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2796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901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30059A-3E31-D6F6-55F3-AA2CDAC80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IN" b="1">
                <a:solidFill>
                  <a:schemeClr val="tx1">
                    <a:lumMod val="85000"/>
                    <a:lumOff val="15000"/>
                  </a:schemeClr>
                </a:solidFill>
              </a:rPr>
              <a:t>Finalizing the Model:</a:t>
            </a:r>
            <a:endParaRPr lang="en-I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61085-0B45-6642-9977-30D7EC23F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r>
              <a:rPr lang="en-IN" sz="2000">
                <a:solidFill>
                  <a:schemeClr val="tx1">
                    <a:lumMod val="85000"/>
                    <a:lumOff val="15000"/>
                  </a:schemeClr>
                </a:solidFill>
              </a:rPr>
              <a:t>After checking the accuracy of all models we decided to go with the Holts model for the Deployment.</a:t>
            </a:r>
          </a:p>
          <a:p>
            <a:r>
              <a:rPr lang="en-IN" sz="2000">
                <a:solidFill>
                  <a:schemeClr val="tx1">
                    <a:lumMod val="85000"/>
                    <a:lumOff val="15000"/>
                  </a:schemeClr>
                </a:solidFill>
              </a:rPr>
              <a:t>For the deployment we used Streamlit.</a:t>
            </a:r>
          </a:p>
          <a:p>
            <a:r>
              <a:rPr lang="en-IN" sz="2000">
                <a:solidFill>
                  <a:schemeClr val="tx1">
                    <a:lumMod val="85000"/>
                    <a:lumOff val="15000"/>
                  </a:schemeClr>
                </a:solidFill>
              </a:rPr>
              <a:t>We built front end of our website using python and deploy it on our local machine.</a:t>
            </a:r>
          </a:p>
          <a:p>
            <a:r>
              <a:rPr lang="en-IN" sz="2000">
                <a:solidFill>
                  <a:schemeClr val="tx1">
                    <a:lumMod val="85000"/>
                    <a:lumOff val="15000"/>
                  </a:schemeClr>
                </a:solidFill>
              </a:rPr>
              <a:t>For the global deployment we used Render cloud.</a:t>
            </a:r>
          </a:p>
          <a:p>
            <a:endParaRPr lang="en-IN" sz="2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08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8CC144A-812C-9232-FE45-37DC2E019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2" b="-1"/>
          <a:stretch/>
        </p:blipFill>
        <p:spPr>
          <a:xfrm>
            <a:off x="20" y="10"/>
            <a:ext cx="12009284" cy="685799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8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21381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F3768FD5-DD7A-43C7-8DEA-1F5DB3CB5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2E6097-24A7-76D6-D0AC-86144310D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746" y="3703975"/>
            <a:ext cx="4337858" cy="2398713"/>
          </a:xfrm>
        </p:spPr>
        <p:txBody>
          <a:bodyPr>
            <a:normAutofit/>
          </a:bodyPr>
          <a:lstStyle/>
          <a:p>
            <a:pPr algn="ctr"/>
            <a:r>
              <a:rPr lang="en-IN" sz="4000" b="1"/>
              <a:t>Challenges faced in Project: </a:t>
            </a:r>
          </a:p>
        </p:txBody>
      </p:sp>
      <p:pic>
        <p:nvPicPr>
          <p:cNvPr id="20" name="Picture 4" descr="Graph">
            <a:extLst>
              <a:ext uri="{FF2B5EF4-FFF2-40B4-BE49-F238E27FC236}">
                <a16:creationId xmlns:a16="http://schemas.microsoft.com/office/drawing/2014/main" id="{414FD9FF-BB7F-0541-CFB7-918086EEC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286" b="30323"/>
          <a:stretch/>
        </p:blipFill>
        <p:spPr>
          <a:xfrm>
            <a:off x="2" y="10"/>
            <a:ext cx="12191999" cy="3154014"/>
          </a:xfrm>
          <a:custGeom>
            <a:avLst/>
            <a:gdLst/>
            <a:ahLst/>
            <a:cxnLst/>
            <a:rect l="l" t="t" r="r" b="b"/>
            <a:pathLst>
              <a:path w="12191999" h="3428999">
                <a:moveTo>
                  <a:pt x="0" y="0"/>
                </a:moveTo>
                <a:lnTo>
                  <a:pt x="12191999" y="0"/>
                </a:lnTo>
                <a:lnTo>
                  <a:pt x="12191999" y="920893"/>
                </a:lnTo>
                <a:lnTo>
                  <a:pt x="12191999" y="1514929"/>
                </a:lnTo>
                <a:lnTo>
                  <a:pt x="12191999" y="3130902"/>
                </a:lnTo>
                <a:lnTo>
                  <a:pt x="12188051" y="3131476"/>
                </a:lnTo>
                <a:cubicBezTo>
                  <a:pt x="12153000" y="3135813"/>
                  <a:pt x="12133655" y="3136025"/>
                  <a:pt x="12112012" y="3138906"/>
                </a:cubicBezTo>
                <a:cubicBezTo>
                  <a:pt x="12076970" y="3145595"/>
                  <a:pt x="12039899" y="3160769"/>
                  <a:pt x="12018752" y="3165642"/>
                </a:cubicBezTo>
                <a:lnTo>
                  <a:pt x="11985122" y="3168147"/>
                </a:lnTo>
                <a:lnTo>
                  <a:pt x="11986344" y="3172878"/>
                </a:lnTo>
                <a:lnTo>
                  <a:pt x="11973852" y="3173226"/>
                </a:lnTo>
                <a:lnTo>
                  <a:pt x="11945968" y="3173341"/>
                </a:lnTo>
                <a:cubicBezTo>
                  <a:pt x="11928568" y="3174057"/>
                  <a:pt x="11880184" y="3172923"/>
                  <a:pt x="11862470" y="3174654"/>
                </a:cubicBezTo>
                <a:cubicBezTo>
                  <a:pt x="11857360" y="3179700"/>
                  <a:pt x="11849473" y="3182451"/>
                  <a:pt x="11839688" y="3183726"/>
                </a:cubicBezTo>
                <a:lnTo>
                  <a:pt x="11818138" y="3183868"/>
                </a:lnTo>
                <a:lnTo>
                  <a:pt x="11693161" y="3196027"/>
                </a:lnTo>
                <a:lnTo>
                  <a:pt x="11675978" y="3196936"/>
                </a:lnTo>
                <a:lnTo>
                  <a:pt x="11666672" y="3201013"/>
                </a:lnTo>
                <a:cubicBezTo>
                  <a:pt x="11659568" y="3201827"/>
                  <a:pt x="11639160" y="3201301"/>
                  <a:pt x="11633348" y="3201823"/>
                </a:cubicBezTo>
                <a:lnTo>
                  <a:pt x="11631806" y="3204144"/>
                </a:lnTo>
                <a:cubicBezTo>
                  <a:pt x="11613292" y="3207852"/>
                  <a:pt x="11543654" y="3220200"/>
                  <a:pt x="11522270" y="3224070"/>
                </a:cubicBezTo>
                <a:cubicBezTo>
                  <a:pt x="11517998" y="3220503"/>
                  <a:pt x="11508432" y="3226137"/>
                  <a:pt x="11503503" y="3227361"/>
                </a:cubicBezTo>
                <a:cubicBezTo>
                  <a:pt x="11502740" y="3224959"/>
                  <a:pt x="11490808" y="3224226"/>
                  <a:pt x="11487288" y="3226364"/>
                </a:cubicBezTo>
                <a:cubicBezTo>
                  <a:pt x="11403406" y="3238085"/>
                  <a:pt x="11445394" y="3213864"/>
                  <a:pt x="11397514" y="3229209"/>
                </a:cubicBezTo>
                <a:cubicBezTo>
                  <a:pt x="11389044" y="3230225"/>
                  <a:pt x="11382180" y="3229256"/>
                  <a:pt x="11376160" y="3227461"/>
                </a:cubicBezTo>
                <a:lnTo>
                  <a:pt x="11367180" y="3223774"/>
                </a:lnTo>
                <a:lnTo>
                  <a:pt x="11332420" y="3230742"/>
                </a:lnTo>
                <a:cubicBezTo>
                  <a:pt x="11315298" y="3233171"/>
                  <a:pt x="11297277" y="3234781"/>
                  <a:pt x="11278786" y="3235517"/>
                </a:cubicBezTo>
                <a:cubicBezTo>
                  <a:pt x="11274637" y="3230607"/>
                  <a:pt x="11260123" y="3237582"/>
                  <a:pt x="11253295" y="3238964"/>
                </a:cubicBezTo>
                <a:cubicBezTo>
                  <a:pt x="11253224" y="3235757"/>
                  <a:pt x="11238096" y="3234220"/>
                  <a:pt x="11232727" y="3236871"/>
                </a:cubicBezTo>
                <a:cubicBezTo>
                  <a:pt x="11119903" y="3248332"/>
                  <a:pt x="11183388" y="3218382"/>
                  <a:pt x="11115682" y="3236341"/>
                </a:cubicBezTo>
                <a:cubicBezTo>
                  <a:pt x="11104356" y="3237278"/>
                  <a:pt x="11095858" y="3235671"/>
                  <a:pt x="11088768" y="3233017"/>
                </a:cubicBezTo>
                <a:lnTo>
                  <a:pt x="11076012" y="3226390"/>
                </a:lnTo>
                <a:lnTo>
                  <a:pt x="11066016" y="3228753"/>
                </a:lnTo>
                <a:cubicBezTo>
                  <a:pt x="11028292" y="3228939"/>
                  <a:pt x="11017169" y="3222147"/>
                  <a:pt x="10995221" y="3228989"/>
                </a:cubicBezTo>
                <a:cubicBezTo>
                  <a:pt x="10962786" y="3214768"/>
                  <a:pt x="10973708" y="3227571"/>
                  <a:pt x="10949038" y="3229747"/>
                </a:cubicBezTo>
                <a:cubicBezTo>
                  <a:pt x="10929576" y="3232582"/>
                  <a:pt x="10965306" y="3238039"/>
                  <a:pt x="10946231" y="3238844"/>
                </a:cubicBezTo>
                <a:cubicBezTo>
                  <a:pt x="10925596" y="3235173"/>
                  <a:pt x="10926566" y="3246575"/>
                  <a:pt x="10905107" y="3242085"/>
                </a:cubicBezTo>
                <a:cubicBezTo>
                  <a:pt x="10910320" y="3233495"/>
                  <a:pt x="10862761" y="3243750"/>
                  <a:pt x="10861282" y="3236246"/>
                </a:cubicBezTo>
                <a:cubicBezTo>
                  <a:pt x="10843055" y="3246977"/>
                  <a:pt x="10833897" y="3233757"/>
                  <a:pt x="10809627" y="3237064"/>
                </a:cubicBezTo>
                <a:cubicBezTo>
                  <a:pt x="10798198" y="3241124"/>
                  <a:pt x="10789952" y="3241821"/>
                  <a:pt x="10778718" y="3237455"/>
                </a:cubicBezTo>
                <a:cubicBezTo>
                  <a:pt x="10726069" y="3257219"/>
                  <a:pt x="10746866" y="3238339"/>
                  <a:pt x="10697595" y="3245939"/>
                </a:cubicBezTo>
                <a:cubicBezTo>
                  <a:pt x="10655146" y="3253933"/>
                  <a:pt x="10607026" y="3259119"/>
                  <a:pt x="10565970" y="3278201"/>
                </a:cubicBezTo>
                <a:cubicBezTo>
                  <a:pt x="10558434" y="3283608"/>
                  <a:pt x="10539930" y="3285654"/>
                  <a:pt x="10524645" y="3282773"/>
                </a:cubicBezTo>
                <a:cubicBezTo>
                  <a:pt x="10522018" y="3282276"/>
                  <a:pt x="10519582" y="3281649"/>
                  <a:pt x="10517421" y="3280913"/>
                </a:cubicBezTo>
                <a:cubicBezTo>
                  <a:pt x="10481928" y="3283832"/>
                  <a:pt x="10352108" y="3296870"/>
                  <a:pt x="10311683" y="3300288"/>
                </a:cubicBezTo>
                <a:cubicBezTo>
                  <a:pt x="10308410" y="3293342"/>
                  <a:pt x="10287968" y="3305875"/>
                  <a:pt x="10274873" y="3301423"/>
                </a:cubicBezTo>
                <a:cubicBezTo>
                  <a:pt x="10265494" y="3297516"/>
                  <a:pt x="10257104" y="3300407"/>
                  <a:pt x="10247307" y="3300714"/>
                </a:cubicBezTo>
                <a:cubicBezTo>
                  <a:pt x="10234401" y="3297643"/>
                  <a:pt x="10192308" y="3303190"/>
                  <a:pt x="10181334" y="3307168"/>
                </a:cubicBezTo>
                <a:cubicBezTo>
                  <a:pt x="10155109" y="3320992"/>
                  <a:pt x="10095518" y="3310726"/>
                  <a:pt x="10073729" y="3321318"/>
                </a:cubicBezTo>
                <a:cubicBezTo>
                  <a:pt x="10065823" y="3322872"/>
                  <a:pt x="10058087" y="3323501"/>
                  <a:pt x="10050495" y="3323554"/>
                </a:cubicBezTo>
                <a:lnTo>
                  <a:pt x="10029247" y="3322387"/>
                </a:lnTo>
                <a:lnTo>
                  <a:pt x="10023206" y="3319426"/>
                </a:lnTo>
                <a:lnTo>
                  <a:pt x="10010221" y="3320159"/>
                </a:lnTo>
                <a:lnTo>
                  <a:pt x="10006500" y="3319709"/>
                </a:lnTo>
                <a:cubicBezTo>
                  <a:pt x="9999392" y="3318836"/>
                  <a:pt x="9992376" y="3318075"/>
                  <a:pt x="9985433" y="3317775"/>
                </a:cubicBezTo>
                <a:cubicBezTo>
                  <a:pt x="9994564" y="3332623"/>
                  <a:pt x="9927872" y="3317665"/>
                  <a:pt x="9947096" y="3329673"/>
                </a:cubicBezTo>
                <a:cubicBezTo>
                  <a:pt x="9910530" y="3330603"/>
                  <a:pt x="9938422" y="3341787"/>
                  <a:pt x="9894468" y="3331125"/>
                </a:cubicBezTo>
                <a:cubicBezTo>
                  <a:pt x="9837697" y="3343266"/>
                  <a:pt x="9748207" y="3338748"/>
                  <a:pt x="9703741" y="3357170"/>
                </a:cubicBezTo>
                <a:cubicBezTo>
                  <a:pt x="9709264" y="3350136"/>
                  <a:pt x="9685337" y="3344679"/>
                  <a:pt x="9668763" y="3348169"/>
                </a:cubicBezTo>
                <a:cubicBezTo>
                  <a:pt x="9688139" y="3320571"/>
                  <a:pt x="9603232" y="3373038"/>
                  <a:pt x="9588644" y="3354205"/>
                </a:cubicBezTo>
                <a:cubicBezTo>
                  <a:pt x="9587925" y="3371689"/>
                  <a:pt x="9513642" y="3401336"/>
                  <a:pt x="9478680" y="3386990"/>
                </a:cubicBezTo>
                <a:cubicBezTo>
                  <a:pt x="9425416" y="3390492"/>
                  <a:pt x="9387699" y="3404944"/>
                  <a:pt x="9331856" y="3399166"/>
                </a:cubicBezTo>
                <a:cubicBezTo>
                  <a:pt x="9330123" y="3401505"/>
                  <a:pt x="9327283" y="3403463"/>
                  <a:pt x="9323679" y="3405145"/>
                </a:cubicBezTo>
                <a:lnTo>
                  <a:pt x="9311620" y="3409223"/>
                </a:lnTo>
                <a:lnTo>
                  <a:pt x="9309289" y="3408926"/>
                </a:lnTo>
                <a:cubicBezTo>
                  <a:pt x="9300131" y="3408873"/>
                  <a:pt x="9295442" y="3409859"/>
                  <a:pt x="9292731" y="3411301"/>
                </a:cubicBezTo>
                <a:lnTo>
                  <a:pt x="9290814" y="3413412"/>
                </a:lnTo>
                <a:lnTo>
                  <a:pt x="9279990" y="3415541"/>
                </a:lnTo>
                <a:lnTo>
                  <a:pt x="9260104" y="3421077"/>
                </a:lnTo>
                <a:lnTo>
                  <a:pt x="9255034" y="3420853"/>
                </a:lnTo>
                <a:lnTo>
                  <a:pt x="9222941" y="3427242"/>
                </a:lnTo>
                <a:lnTo>
                  <a:pt x="9221858" y="3426731"/>
                </a:lnTo>
                <a:cubicBezTo>
                  <a:pt x="9218700" y="3425733"/>
                  <a:pt x="9214983" y="3425271"/>
                  <a:pt x="9210014" y="3425917"/>
                </a:cubicBezTo>
                <a:cubicBezTo>
                  <a:pt x="9208256" y="3416158"/>
                  <a:pt x="9203342" y="3422957"/>
                  <a:pt x="9188839" y="3425728"/>
                </a:cubicBezTo>
                <a:cubicBezTo>
                  <a:pt x="9182870" y="3411188"/>
                  <a:pt x="9147335" y="3424352"/>
                  <a:pt x="9132080" y="3417886"/>
                </a:cubicBezTo>
                <a:cubicBezTo>
                  <a:pt x="9121557" y="3420249"/>
                  <a:pt x="9110321" y="3422482"/>
                  <a:pt x="9098549" y="3424480"/>
                </a:cubicBezTo>
                <a:lnTo>
                  <a:pt x="9003970" y="3425484"/>
                </a:lnTo>
                <a:lnTo>
                  <a:pt x="8904921" y="3413774"/>
                </a:lnTo>
                <a:cubicBezTo>
                  <a:pt x="8868284" y="3413519"/>
                  <a:pt x="8836559" y="3409171"/>
                  <a:pt x="8805551" y="3412237"/>
                </a:cubicBezTo>
                <a:cubicBezTo>
                  <a:pt x="8792955" y="3408854"/>
                  <a:pt x="8781083" y="3407488"/>
                  <a:pt x="8769572" y="3412551"/>
                </a:cubicBezTo>
                <a:cubicBezTo>
                  <a:pt x="8735382" y="3410862"/>
                  <a:pt x="8727105" y="3403632"/>
                  <a:pt x="8705440" y="3409271"/>
                </a:cubicBezTo>
                <a:cubicBezTo>
                  <a:pt x="8686231" y="3397576"/>
                  <a:pt x="8685094" y="3402040"/>
                  <a:pt x="8676067" y="3405389"/>
                </a:cubicBezTo>
                <a:lnTo>
                  <a:pt x="8674779" y="3405628"/>
                </a:lnTo>
                <a:lnTo>
                  <a:pt x="8672154" y="3403956"/>
                </a:lnTo>
                <a:lnTo>
                  <a:pt x="8666720" y="3403182"/>
                </a:lnTo>
                <a:lnTo>
                  <a:pt x="8651886" y="3403680"/>
                </a:lnTo>
                <a:lnTo>
                  <a:pt x="8646307" y="3404298"/>
                </a:lnTo>
                <a:cubicBezTo>
                  <a:pt x="8642465" y="3404565"/>
                  <a:pt x="8639912" y="3404534"/>
                  <a:pt x="8638145" y="3404287"/>
                </a:cubicBezTo>
                <a:lnTo>
                  <a:pt x="8637941" y="3404149"/>
                </a:lnTo>
                <a:lnTo>
                  <a:pt x="8630296" y="3404406"/>
                </a:lnTo>
                <a:cubicBezTo>
                  <a:pt x="8617394" y="3405155"/>
                  <a:pt x="8604838" y="3406180"/>
                  <a:pt x="8592887" y="3407398"/>
                </a:cubicBezTo>
                <a:cubicBezTo>
                  <a:pt x="8582781" y="3399722"/>
                  <a:pt x="8538622" y="3408789"/>
                  <a:pt x="8543455" y="3394319"/>
                </a:cubicBezTo>
                <a:cubicBezTo>
                  <a:pt x="8527334" y="3395534"/>
                  <a:pt x="8517583" y="3401542"/>
                  <a:pt x="8523012" y="3392051"/>
                </a:cubicBezTo>
                <a:cubicBezTo>
                  <a:pt x="8517705" y="3392178"/>
                  <a:pt x="8514435" y="3391372"/>
                  <a:pt x="8512093" y="3390108"/>
                </a:cubicBezTo>
                <a:lnTo>
                  <a:pt x="8511416" y="3389513"/>
                </a:lnTo>
                <a:lnTo>
                  <a:pt x="8475551" y="3392450"/>
                </a:lnTo>
                <a:lnTo>
                  <a:pt x="8470789" y="3391736"/>
                </a:lnTo>
                <a:lnTo>
                  <a:pt x="8447414" y="3395064"/>
                </a:lnTo>
                <a:lnTo>
                  <a:pt x="8435335" y="3396028"/>
                </a:lnTo>
                <a:lnTo>
                  <a:pt x="8431923" y="3397855"/>
                </a:lnTo>
                <a:cubicBezTo>
                  <a:pt x="8428239" y="3398965"/>
                  <a:pt x="8422959" y="3399444"/>
                  <a:pt x="8414099" y="3398491"/>
                </a:cubicBezTo>
                <a:lnTo>
                  <a:pt x="8412049" y="3397978"/>
                </a:lnTo>
                <a:lnTo>
                  <a:pt x="8397349" y="3400683"/>
                </a:lnTo>
                <a:cubicBezTo>
                  <a:pt x="8392615" y="3401933"/>
                  <a:pt x="8388424" y="3403524"/>
                  <a:pt x="8385030" y="3405585"/>
                </a:cubicBezTo>
                <a:cubicBezTo>
                  <a:pt x="8334977" y="3394568"/>
                  <a:pt x="8287750" y="3404648"/>
                  <a:pt x="8233422" y="3402742"/>
                </a:cubicBezTo>
                <a:cubicBezTo>
                  <a:pt x="8209936" y="3385601"/>
                  <a:pt x="8116056" y="3406588"/>
                  <a:pt x="8102569" y="3423208"/>
                </a:cubicBezTo>
                <a:cubicBezTo>
                  <a:pt x="8102264" y="3408645"/>
                  <a:pt x="8034186" y="3428475"/>
                  <a:pt x="8016625" y="3428989"/>
                </a:cubicBezTo>
                <a:cubicBezTo>
                  <a:pt x="8010771" y="3429161"/>
                  <a:pt x="8010530" y="3427186"/>
                  <a:pt x="8020284" y="3421076"/>
                </a:cubicBezTo>
                <a:cubicBezTo>
                  <a:pt x="8001623" y="3422777"/>
                  <a:pt x="7982361" y="3415208"/>
                  <a:pt x="7992871" y="3409037"/>
                </a:cubicBezTo>
                <a:cubicBezTo>
                  <a:pt x="7936181" y="3422244"/>
                  <a:pt x="7852511" y="3409112"/>
                  <a:pt x="7788452" y="3415110"/>
                </a:cubicBezTo>
                <a:cubicBezTo>
                  <a:pt x="7753529" y="3400598"/>
                  <a:pt x="7772461" y="3414025"/>
                  <a:pt x="7736237" y="3411311"/>
                </a:cubicBezTo>
                <a:cubicBezTo>
                  <a:pt x="7746145" y="3424670"/>
                  <a:pt x="7692261" y="3403816"/>
                  <a:pt x="7690279" y="3418893"/>
                </a:cubicBezTo>
                <a:cubicBezTo>
                  <a:pt x="7683750" y="3417921"/>
                  <a:pt x="7677487" y="3416505"/>
                  <a:pt x="7671219" y="3414970"/>
                </a:cubicBezTo>
                <a:lnTo>
                  <a:pt x="7667928" y="3414173"/>
                </a:lnTo>
                <a:lnTo>
                  <a:pt x="7654774" y="3413595"/>
                </a:lnTo>
                <a:lnTo>
                  <a:pt x="7651067" y="3410171"/>
                </a:lnTo>
                <a:lnTo>
                  <a:pt x="7631267" y="3406963"/>
                </a:lnTo>
                <a:cubicBezTo>
                  <a:pt x="7623851" y="3406267"/>
                  <a:pt x="7615871" y="3406106"/>
                  <a:pt x="7607053" y="3406809"/>
                </a:cubicBezTo>
                <a:cubicBezTo>
                  <a:pt x="7585359" y="3412784"/>
                  <a:pt x="7551579" y="3405461"/>
                  <a:pt x="7521027" y="3405904"/>
                </a:cubicBezTo>
                <a:lnTo>
                  <a:pt x="7506997" y="3407754"/>
                </a:lnTo>
                <a:lnTo>
                  <a:pt x="7461204" y="3404669"/>
                </a:lnTo>
                <a:cubicBezTo>
                  <a:pt x="7448169" y="3404071"/>
                  <a:pt x="7434640" y="3403756"/>
                  <a:pt x="7420396" y="3403975"/>
                </a:cubicBezTo>
                <a:lnTo>
                  <a:pt x="7393955" y="3405447"/>
                </a:lnTo>
                <a:lnTo>
                  <a:pt x="7387024" y="3404227"/>
                </a:lnTo>
                <a:cubicBezTo>
                  <a:pt x="7374952" y="3404363"/>
                  <a:pt x="7358975" y="3408656"/>
                  <a:pt x="7360398" y="3403441"/>
                </a:cubicBezTo>
                <a:lnTo>
                  <a:pt x="7346837" y="3405249"/>
                </a:lnTo>
                <a:lnTo>
                  <a:pt x="7333451" y="3401087"/>
                </a:lnTo>
                <a:cubicBezTo>
                  <a:pt x="7331985" y="3400120"/>
                  <a:pt x="7330882" y="3399091"/>
                  <a:pt x="7330179" y="3398037"/>
                </a:cubicBezTo>
                <a:lnTo>
                  <a:pt x="7311232" y="3399406"/>
                </a:lnTo>
                <a:lnTo>
                  <a:pt x="7295699" y="3396426"/>
                </a:lnTo>
                <a:lnTo>
                  <a:pt x="7282158" y="3398374"/>
                </a:lnTo>
                <a:lnTo>
                  <a:pt x="7276538" y="3397935"/>
                </a:lnTo>
                <a:lnTo>
                  <a:pt x="7262569" y="3396460"/>
                </a:lnTo>
                <a:cubicBezTo>
                  <a:pt x="7255407" y="3395426"/>
                  <a:pt x="7247392" y="3394180"/>
                  <a:pt x="7238468" y="3393183"/>
                </a:cubicBezTo>
                <a:lnTo>
                  <a:pt x="7230949" y="3392727"/>
                </a:lnTo>
                <a:lnTo>
                  <a:pt x="7214580" y="3387715"/>
                </a:lnTo>
                <a:cubicBezTo>
                  <a:pt x="7202670" y="3383926"/>
                  <a:pt x="7193296" y="3381373"/>
                  <a:pt x="7182893" y="3383429"/>
                </a:cubicBezTo>
                <a:cubicBezTo>
                  <a:pt x="7165160" y="3378534"/>
                  <a:pt x="7152772" y="3364815"/>
                  <a:pt x="7127104" y="3368475"/>
                </a:cubicBezTo>
                <a:cubicBezTo>
                  <a:pt x="7134894" y="3362260"/>
                  <a:pt x="7098599" y="3367723"/>
                  <a:pt x="7094311" y="3361339"/>
                </a:cubicBezTo>
                <a:cubicBezTo>
                  <a:pt x="7092331" y="3356198"/>
                  <a:pt x="7080860" y="3356657"/>
                  <a:pt x="7072124" y="3354762"/>
                </a:cubicBezTo>
                <a:cubicBezTo>
                  <a:pt x="7065898" y="3349511"/>
                  <a:pt x="7021942" y="3344717"/>
                  <a:pt x="7006638" y="3345473"/>
                </a:cubicBezTo>
                <a:cubicBezTo>
                  <a:pt x="6963504" y="3350697"/>
                  <a:pt x="6928807" y="3329559"/>
                  <a:pt x="6894320" y="3333192"/>
                </a:cubicBezTo>
                <a:cubicBezTo>
                  <a:pt x="6885290" y="3332697"/>
                  <a:pt x="6877803" y="3331507"/>
                  <a:pt x="6871318" y="3329892"/>
                </a:cubicBezTo>
                <a:lnTo>
                  <a:pt x="6855157" y="3324330"/>
                </a:lnTo>
                <a:cubicBezTo>
                  <a:pt x="6854956" y="3323109"/>
                  <a:pt x="6854755" y="3321887"/>
                  <a:pt x="6854555" y="3320665"/>
                </a:cubicBezTo>
                <a:lnTo>
                  <a:pt x="6842483" y="3318413"/>
                </a:lnTo>
                <a:lnTo>
                  <a:pt x="6840027" y="3317245"/>
                </a:lnTo>
                <a:cubicBezTo>
                  <a:pt x="6835354" y="3315001"/>
                  <a:pt x="6830588" y="3312868"/>
                  <a:pt x="6825185" y="3311114"/>
                </a:cubicBezTo>
                <a:cubicBezTo>
                  <a:pt x="6810331" y="3324866"/>
                  <a:pt x="6776772" y="3298463"/>
                  <a:pt x="6774755" y="3312168"/>
                </a:cubicBezTo>
                <a:cubicBezTo>
                  <a:pt x="6742477" y="3304924"/>
                  <a:pt x="6749024" y="3319870"/>
                  <a:pt x="6728129" y="3301832"/>
                </a:cubicBezTo>
                <a:cubicBezTo>
                  <a:pt x="6661764" y="3299056"/>
                  <a:pt x="6593104" y="3275946"/>
                  <a:pt x="6527587" y="3280829"/>
                </a:cubicBezTo>
                <a:cubicBezTo>
                  <a:pt x="6542935" y="3276465"/>
                  <a:pt x="6531033" y="3266920"/>
                  <a:pt x="6511742" y="3266067"/>
                </a:cubicBezTo>
                <a:cubicBezTo>
                  <a:pt x="6570025" y="3248440"/>
                  <a:pt x="6418649" y="3271458"/>
                  <a:pt x="6434953" y="3253360"/>
                </a:cubicBezTo>
                <a:cubicBezTo>
                  <a:pt x="6407781" y="3267048"/>
                  <a:pt x="6300040" y="3274313"/>
                  <a:pt x="6292331" y="3255322"/>
                </a:cubicBezTo>
                <a:cubicBezTo>
                  <a:pt x="6242057" y="3246469"/>
                  <a:pt x="6188266" y="3249680"/>
                  <a:pt x="6149913" y="3232917"/>
                </a:cubicBezTo>
                <a:cubicBezTo>
                  <a:pt x="6144898" y="3234391"/>
                  <a:pt x="6139526" y="3235322"/>
                  <a:pt x="6133930" y="3235867"/>
                </a:cubicBezTo>
                <a:lnTo>
                  <a:pt x="6117554" y="3236464"/>
                </a:lnTo>
                <a:lnTo>
                  <a:pt x="6116039" y="3235720"/>
                </a:lnTo>
                <a:cubicBezTo>
                  <a:pt x="6108393" y="3233681"/>
                  <a:pt x="6102936" y="3233437"/>
                  <a:pt x="6098459" y="3233988"/>
                </a:cubicBezTo>
                <a:lnTo>
                  <a:pt x="6093630" y="3235240"/>
                </a:lnTo>
                <a:lnTo>
                  <a:pt x="6081261" y="3234563"/>
                </a:lnTo>
                <a:lnTo>
                  <a:pt x="6056067" y="3234608"/>
                </a:lnTo>
                <a:lnTo>
                  <a:pt x="6052129" y="3233324"/>
                </a:lnTo>
                <a:lnTo>
                  <a:pt x="6015338" y="3231378"/>
                </a:lnTo>
                <a:cubicBezTo>
                  <a:pt x="6015291" y="3231165"/>
                  <a:pt x="6015245" y="3230951"/>
                  <a:pt x="6015198" y="3230737"/>
                </a:cubicBezTo>
                <a:cubicBezTo>
                  <a:pt x="6014048" y="3229257"/>
                  <a:pt x="6011617" y="3228081"/>
                  <a:pt x="6006436" y="3227508"/>
                </a:cubicBezTo>
                <a:cubicBezTo>
                  <a:pt x="6019781" y="3219395"/>
                  <a:pt x="6005305" y="3223709"/>
                  <a:pt x="5988851" y="3222735"/>
                </a:cubicBezTo>
                <a:cubicBezTo>
                  <a:pt x="6005907" y="3209918"/>
                  <a:pt x="5955918" y="3212588"/>
                  <a:pt x="5952863" y="3204137"/>
                </a:cubicBezTo>
                <a:cubicBezTo>
                  <a:pt x="5940395" y="3203711"/>
                  <a:pt x="5927517" y="3203028"/>
                  <a:pt x="5914548" y="3202041"/>
                </a:cubicBezTo>
                <a:lnTo>
                  <a:pt x="5907020" y="3201283"/>
                </a:lnTo>
                <a:cubicBezTo>
                  <a:pt x="5906995" y="3201231"/>
                  <a:pt x="5906969" y="3201180"/>
                  <a:pt x="5906944" y="3201129"/>
                </a:cubicBezTo>
                <a:cubicBezTo>
                  <a:pt x="5905471" y="3200668"/>
                  <a:pt x="5903056" y="3200308"/>
                  <a:pt x="5899155" y="3200053"/>
                </a:cubicBezTo>
                <a:lnTo>
                  <a:pt x="5893294" y="3199901"/>
                </a:lnTo>
                <a:lnTo>
                  <a:pt x="5878691" y="3198431"/>
                </a:lnTo>
                <a:lnTo>
                  <a:pt x="5874165" y="3197003"/>
                </a:lnTo>
                <a:lnTo>
                  <a:pt x="5873092" y="3195108"/>
                </a:lnTo>
                <a:lnTo>
                  <a:pt x="5871658" y="3195162"/>
                </a:lnTo>
                <a:cubicBezTo>
                  <a:pt x="5860152" y="3197097"/>
                  <a:pt x="5855231" y="3201097"/>
                  <a:pt x="5846928" y="3187725"/>
                </a:cubicBezTo>
                <a:cubicBezTo>
                  <a:pt x="5821379" y="3190142"/>
                  <a:pt x="5819686" y="3182343"/>
                  <a:pt x="5788468" y="3176316"/>
                </a:cubicBezTo>
                <a:cubicBezTo>
                  <a:pt x="5773119" y="3179521"/>
                  <a:pt x="5762947" y="3176704"/>
                  <a:pt x="5753823" y="3171919"/>
                </a:cubicBezTo>
                <a:cubicBezTo>
                  <a:pt x="5721557" y="3170726"/>
                  <a:pt x="5694983" y="3162549"/>
                  <a:pt x="5660194" y="3157536"/>
                </a:cubicBezTo>
                <a:cubicBezTo>
                  <a:pt x="5619608" y="3159495"/>
                  <a:pt x="5604384" y="3146636"/>
                  <a:pt x="5567188" y="3141325"/>
                </a:cubicBezTo>
                <a:cubicBezTo>
                  <a:pt x="5530345" y="3148235"/>
                  <a:pt x="5543868" y="3129416"/>
                  <a:pt x="5526178" y="3123274"/>
                </a:cubicBezTo>
                <a:lnTo>
                  <a:pt x="5520866" y="3122322"/>
                </a:lnTo>
                <a:lnTo>
                  <a:pt x="5506009" y="3122332"/>
                </a:lnTo>
                <a:lnTo>
                  <a:pt x="5500363" y="3122766"/>
                </a:lnTo>
                <a:cubicBezTo>
                  <a:pt x="5496497" y="3122905"/>
                  <a:pt x="5493953" y="3122792"/>
                  <a:pt x="5492228" y="3122486"/>
                </a:cubicBezTo>
                <a:lnTo>
                  <a:pt x="5492044" y="3122342"/>
                </a:lnTo>
                <a:lnTo>
                  <a:pt x="5484386" y="3122347"/>
                </a:lnTo>
                <a:cubicBezTo>
                  <a:pt x="5471420" y="3122670"/>
                  <a:pt x="5458764" y="3123280"/>
                  <a:pt x="5446679" y="3124105"/>
                </a:cubicBezTo>
                <a:cubicBezTo>
                  <a:pt x="5437659" y="3116107"/>
                  <a:pt x="5392392" y="3123709"/>
                  <a:pt x="5399188" y="3109418"/>
                </a:cubicBezTo>
                <a:cubicBezTo>
                  <a:pt x="5382948" y="3110102"/>
                  <a:pt x="5372407" y="3115781"/>
                  <a:pt x="5379117" y="3106482"/>
                </a:cubicBezTo>
                <a:cubicBezTo>
                  <a:pt x="5373809" y="3106435"/>
                  <a:pt x="5370660" y="3105521"/>
                  <a:pt x="5368499" y="3104181"/>
                </a:cubicBezTo>
                <a:lnTo>
                  <a:pt x="5367902" y="3103566"/>
                </a:lnTo>
                <a:lnTo>
                  <a:pt x="5331747" y="3105319"/>
                </a:lnTo>
                <a:lnTo>
                  <a:pt x="5327095" y="3104450"/>
                </a:lnTo>
                <a:lnTo>
                  <a:pt x="5303337" y="3107003"/>
                </a:lnTo>
                <a:lnTo>
                  <a:pt x="5291164" y="3107570"/>
                </a:lnTo>
                <a:lnTo>
                  <a:pt x="5287515" y="3109282"/>
                </a:lnTo>
                <a:cubicBezTo>
                  <a:pt x="5283689" y="3110269"/>
                  <a:pt x="5278356" y="3110573"/>
                  <a:pt x="5269654" y="3109330"/>
                </a:cubicBezTo>
                <a:lnTo>
                  <a:pt x="5267681" y="3108752"/>
                </a:lnTo>
                <a:lnTo>
                  <a:pt x="5252655" y="3110969"/>
                </a:lnTo>
                <a:cubicBezTo>
                  <a:pt x="5247766" y="3112062"/>
                  <a:pt x="5243369" y="3113511"/>
                  <a:pt x="5239703" y="3115460"/>
                </a:cubicBezTo>
                <a:cubicBezTo>
                  <a:pt x="5191311" y="3102811"/>
                  <a:pt x="5142849" y="3111324"/>
                  <a:pt x="5088947" y="3107634"/>
                </a:cubicBezTo>
                <a:cubicBezTo>
                  <a:pt x="5027989" y="3108214"/>
                  <a:pt x="4985627" y="3110432"/>
                  <a:pt x="4945514" y="3110162"/>
                </a:cubicBezTo>
                <a:cubicBezTo>
                  <a:pt x="4926678" y="3111245"/>
                  <a:pt x="4789238" y="3111826"/>
                  <a:pt x="4800559" y="3106010"/>
                </a:cubicBezTo>
                <a:cubicBezTo>
                  <a:pt x="4742239" y="3117333"/>
                  <a:pt x="4708324" y="3101468"/>
                  <a:pt x="4643642" y="3105351"/>
                </a:cubicBezTo>
                <a:cubicBezTo>
                  <a:pt x="4610808" y="3089712"/>
                  <a:pt x="4627845" y="3103743"/>
                  <a:pt x="4592107" y="3099840"/>
                </a:cubicBezTo>
                <a:cubicBezTo>
                  <a:pt x="4600157" y="3113506"/>
                  <a:pt x="4549287" y="3090911"/>
                  <a:pt x="4545249" y="3105899"/>
                </a:cubicBezTo>
                <a:cubicBezTo>
                  <a:pt x="4538872" y="3104716"/>
                  <a:pt x="4532825" y="3103094"/>
                  <a:pt x="4526782" y="3101355"/>
                </a:cubicBezTo>
                <a:lnTo>
                  <a:pt x="4523614" y="3100453"/>
                </a:lnTo>
                <a:lnTo>
                  <a:pt x="4510579" y="3099442"/>
                </a:lnTo>
                <a:lnTo>
                  <a:pt x="4507348" y="3095901"/>
                </a:lnTo>
                <a:lnTo>
                  <a:pt x="4348949" y="3090220"/>
                </a:lnTo>
                <a:cubicBezTo>
                  <a:pt x="4335046" y="3092487"/>
                  <a:pt x="4290056" y="3092155"/>
                  <a:pt x="4280362" y="3087618"/>
                </a:cubicBezTo>
                <a:cubicBezTo>
                  <a:pt x="4270739" y="3086627"/>
                  <a:pt x="4260237" y="3088220"/>
                  <a:pt x="4254634" y="3083366"/>
                </a:cubicBezTo>
                <a:cubicBezTo>
                  <a:pt x="4233731" y="3080512"/>
                  <a:pt x="4185859" y="3073948"/>
                  <a:pt x="4154942" y="3070490"/>
                </a:cubicBezTo>
                <a:cubicBezTo>
                  <a:pt x="4138280" y="3076599"/>
                  <a:pt x="4112117" y="3064194"/>
                  <a:pt x="4069131" y="3062612"/>
                </a:cubicBezTo>
                <a:cubicBezTo>
                  <a:pt x="4050897" y="3069679"/>
                  <a:pt x="4040160" y="3061449"/>
                  <a:pt x="4005249" y="3070810"/>
                </a:cubicBezTo>
                <a:cubicBezTo>
                  <a:pt x="4003818" y="3069842"/>
                  <a:pt x="4002032" y="3068943"/>
                  <a:pt x="3999945" y="3068139"/>
                </a:cubicBezTo>
                <a:cubicBezTo>
                  <a:pt x="3987818" y="3063468"/>
                  <a:pt x="3968381" y="3062958"/>
                  <a:pt x="3956529" y="3067000"/>
                </a:cubicBezTo>
                <a:cubicBezTo>
                  <a:pt x="3900898" y="3079382"/>
                  <a:pt x="3850463" y="3077929"/>
                  <a:pt x="3803031" y="3079823"/>
                </a:cubicBezTo>
                <a:cubicBezTo>
                  <a:pt x="3749421" y="3080464"/>
                  <a:pt x="3785521" y="3065630"/>
                  <a:pt x="3718229" y="3077134"/>
                </a:cubicBezTo>
                <a:cubicBezTo>
                  <a:pt x="3711244" y="3071611"/>
                  <a:pt x="3702770" y="3071184"/>
                  <a:pt x="3688357" y="3073468"/>
                </a:cubicBezTo>
                <a:cubicBezTo>
                  <a:pt x="3662326" y="3073378"/>
                  <a:pt x="3664937" y="3059899"/>
                  <a:pt x="3638298" y="3067494"/>
                </a:cubicBezTo>
                <a:cubicBezTo>
                  <a:pt x="3643333" y="3060328"/>
                  <a:pt x="3589079" y="3063658"/>
                  <a:pt x="3601443" y="3056355"/>
                </a:cubicBezTo>
                <a:cubicBezTo>
                  <a:pt x="3584797" y="3049384"/>
                  <a:pt x="3575923" y="3060108"/>
                  <a:pt x="3559361" y="3054005"/>
                </a:cubicBezTo>
                <a:cubicBezTo>
                  <a:pt x="3540444" y="3052269"/>
                  <a:pt x="3569896" y="3061996"/>
                  <a:pt x="3548859" y="3062094"/>
                </a:cubicBezTo>
                <a:cubicBezTo>
                  <a:pt x="3523419" y="3060901"/>
                  <a:pt x="3522848" y="3074222"/>
                  <a:pt x="3504082" y="3056779"/>
                </a:cubicBezTo>
                <a:lnTo>
                  <a:pt x="3436234" y="3047769"/>
                </a:lnTo>
                <a:cubicBezTo>
                  <a:pt x="3420764" y="3051629"/>
                  <a:pt x="3408644" y="3049227"/>
                  <a:pt x="3396914" y="3044803"/>
                </a:cubicBezTo>
                <a:cubicBezTo>
                  <a:pt x="3361398" y="3044955"/>
                  <a:pt x="3329425" y="3037856"/>
                  <a:pt x="3289720" y="3034278"/>
                </a:cubicBezTo>
                <a:cubicBezTo>
                  <a:pt x="3246348" y="3037943"/>
                  <a:pt x="3224942" y="3025667"/>
                  <a:pt x="3182509" y="3021890"/>
                </a:cubicBezTo>
                <a:cubicBezTo>
                  <a:pt x="3139731" y="3031583"/>
                  <a:pt x="3155749" y="3004773"/>
                  <a:pt x="3119879" y="3004134"/>
                </a:cubicBezTo>
                <a:cubicBezTo>
                  <a:pt x="3060941" y="3012153"/>
                  <a:pt x="3121880" y="2995117"/>
                  <a:pt x="3031656" y="2995077"/>
                </a:cubicBezTo>
                <a:cubicBezTo>
                  <a:pt x="3026453" y="2996603"/>
                  <a:pt x="3015685" y="2994367"/>
                  <a:pt x="3017018" y="2992034"/>
                </a:cubicBezTo>
                <a:cubicBezTo>
                  <a:pt x="2997245" y="2992118"/>
                  <a:pt x="2941342" y="2976346"/>
                  <a:pt x="2913012" y="2978042"/>
                </a:cubicBezTo>
                <a:cubicBezTo>
                  <a:pt x="2858481" y="2969139"/>
                  <a:pt x="2831094" y="2979433"/>
                  <a:pt x="2791382" y="2975899"/>
                </a:cubicBezTo>
                <a:cubicBezTo>
                  <a:pt x="2745836" y="2966063"/>
                  <a:pt x="2719288" y="2957529"/>
                  <a:pt x="2639738" y="2936567"/>
                </a:cubicBezTo>
                <a:lnTo>
                  <a:pt x="2369741" y="2876435"/>
                </a:lnTo>
                <a:cubicBezTo>
                  <a:pt x="2269614" y="2832081"/>
                  <a:pt x="2140023" y="2856176"/>
                  <a:pt x="2078755" y="2852909"/>
                </a:cubicBezTo>
                <a:cubicBezTo>
                  <a:pt x="2053362" y="2866100"/>
                  <a:pt x="2032778" y="2851474"/>
                  <a:pt x="2002128" y="2856835"/>
                </a:cubicBezTo>
                <a:cubicBezTo>
                  <a:pt x="1933939" y="2859736"/>
                  <a:pt x="1866254" y="2874726"/>
                  <a:pt x="1777746" y="2864566"/>
                </a:cubicBezTo>
                <a:cubicBezTo>
                  <a:pt x="1737851" y="2905864"/>
                  <a:pt x="1634115" y="2880970"/>
                  <a:pt x="1549425" y="2904556"/>
                </a:cubicBezTo>
                <a:cubicBezTo>
                  <a:pt x="1500265" y="2909373"/>
                  <a:pt x="1423030" y="2888862"/>
                  <a:pt x="1405992" y="2911144"/>
                </a:cubicBezTo>
                <a:cubicBezTo>
                  <a:pt x="1383494" y="2897507"/>
                  <a:pt x="1362438" y="2919536"/>
                  <a:pt x="1337848" y="2921491"/>
                </a:cubicBezTo>
                <a:cubicBezTo>
                  <a:pt x="1318218" y="2912820"/>
                  <a:pt x="1308478" y="2920319"/>
                  <a:pt x="1290645" y="2921985"/>
                </a:cubicBezTo>
                <a:cubicBezTo>
                  <a:pt x="1282569" y="2916637"/>
                  <a:pt x="1267476" y="2916916"/>
                  <a:pt x="1262341" y="2923190"/>
                </a:cubicBezTo>
                <a:cubicBezTo>
                  <a:pt x="1269627" y="2937654"/>
                  <a:pt x="1217209" y="2930439"/>
                  <a:pt x="1213314" y="2940415"/>
                </a:cubicBezTo>
                <a:cubicBezTo>
                  <a:pt x="1182890" y="2942495"/>
                  <a:pt x="1050782" y="2929830"/>
                  <a:pt x="1028405" y="2945799"/>
                </a:cubicBezTo>
                <a:cubicBezTo>
                  <a:pt x="966896" y="2953381"/>
                  <a:pt x="877997" y="2927977"/>
                  <a:pt x="851857" y="2928423"/>
                </a:cubicBezTo>
                <a:cubicBezTo>
                  <a:pt x="825919" y="2899251"/>
                  <a:pt x="699677" y="2976135"/>
                  <a:pt x="588681" y="2977769"/>
                </a:cubicBezTo>
                <a:cubicBezTo>
                  <a:pt x="573724" y="2974953"/>
                  <a:pt x="565729" y="2974991"/>
                  <a:pt x="561717" y="2981641"/>
                </a:cubicBezTo>
                <a:cubicBezTo>
                  <a:pt x="532860" y="2985482"/>
                  <a:pt x="475932" y="2991762"/>
                  <a:pt x="415541" y="3000819"/>
                </a:cubicBezTo>
                <a:cubicBezTo>
                  <a:pt x="370154" y="3008289"/>
                  <a:pt x="146634" y="3001788"/>
                  <a:pt x="86183" y="3009699"/>
                </a:cubicBezTo>
                <a:lnTo>
                  <a:pt x="0" y="3044978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BE1FA-D5F3-84D3-3278-E524082FF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703975"/>
            <a:ext cx="5257800" cy="2398713"/>
          </a:xfrm>
        </p:spPr>
        <p:txBody>
          <a:bodyPr anchor="ctr">
            <a:normAutofit/>
          </a:bodyPr>
          <a:lstStyle/>
          <a:p>
            <a:r>
              <a:rPr lang="en-IN" sz="2000"/>
              <a:t>The data we got have last 200 years of Co2 emission information, but in the initial years there was no considerable emission.</a:t>
            </a:r>
          </a:p>
          <a:p>
            <a:r>
              <a:rPr lang="en-IN" sz="2000"/>
              <a:t>So we had to split the data in parts to feed the optimum information to model.</a:t>
            </a:r>
          </a:p>
          <a:p>
            <a:r>
              <a:rPr lang="en-IN" sz="2000"/>
              <a:t>There was  trend in our data so we had to use differencing to remove trend effect.</a:t>
            </a:r>
          </a:p>
        </p:txBody>
      </p:sp>
    </p:spTree>
    <p:extLst>
      <p:ext uri="{BB962C8B-B14F-4D97-AF65-F5344CB8AC3E}">
        <p14:creationId xmlns:p14="http://schemas.microsoft.com/office/powerpoint/2010/main" val="173268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83B0E-34C4-8071-DE87-5F2E3B7DC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IN" b="1"/>
              <a:t>Problem</a:t>
            </a:r>
            <a:r>
              <a:rPr lang="en-IN"/>
              <a:t> </a:t>
            </a:r>
            <a:r>
              <a:rPr lang="en-IN" b="1"/>
              <a:t>Overview: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0645F-E9E5-0A70-888F-265B631A7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/>
              <a:t>From the last century we have seen immense growth in Co2 concentration.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/>
              <a:t>The main causes includes developing industrialism, day by day increasing demand of energy and automobiles.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/>
              <a:t>More concentration of co2 in atmosphere causing adverse effect not only on human life but also on animal and plant life.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/>
              <a:t>So we need to take necessary steps for current situation and we should be prepare for future condition also.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/>
              <a:t>This project will build a model that can correctly forecast upcoming years co2 concentration, so we can take necessary steps accordingly.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600"/>
          </a:p>
        </p:txBody>
      </p:sp>
      <p:pic>
        <p:nvPicPr>
          <p:cNvPr id="13" name="Picture 4" descr="Thermal power station">
            <a:extLst>
              <a:ext uri="{FF2B5EF4-FFF2-40B4-BE49-F238E27FC236}">
                <a16:creationId xmlns:a16="http://schemas.microsoft.com/office/drawing/2014/main" id="{29544E15-0D49-2BCC-B9BF-39702196C9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68" r="2422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1595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8969DA-E869-40AF-94FC-E40F96D7D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803E7-8AC5-9EA2-64F0-A82DA534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4" y="1472609"/>
            <a:ext cx="4457701" cy="21356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 You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776B1EE-A7D1-46A3-81E9-19E58E41D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6A24FA07-85B8-E062-AA46-6248A420F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4116" y="1071350"/>
            <a:ext cx="4281700" cy="42817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A40C28-B748-4B4A-BF04-30E783CE7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29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838F0EDB-B0F3-9B03-EF11-E307F629B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320F2-2480-AF51-789E-AEB9D74B9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 dirty="0"/>
              <a:t>Solution process:</a:t>
            </a:r>
            <a:endParaRPr lang="en-IN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9FD21-60A3-90C7-06F6-440029BEF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IN" sz="2000" b="1"/>
              <a:t>Let’s discuss about the Dataset-</a:t>
            </a:r>
            <a:endParaRPr lang="en-US" sz="2000"/>
          </a:p>
          <a:p>
            <a:r>
              <a:rPr lang="en-US" sz="2000"/>
              <a:t>The dataset we got having information of co2 emission of last 200 years.</a:t>
            </a:r>
            <a:endParaRPr lang="en-IN" sz="2000"/>
          </a:p>
          <a:p>
            <a:r>
              <a:rPr lang="en-IN" sz="2000"/>
              <a:t>Our goal was to used this information to make upcoming years forecasting.</a:t>
            </a:r>
          </a:p>
          <a:p>
            <a:r>
              <a:rPr lang="en-IN" sz="2000"/>
              <a:t>We start the process with performing exploratory data analysis.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13656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24DC4-1159-AC7B-5A68-648CB2ACA9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4A9750-FBE7-47CE-481D-01DD722F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709" y="3159719"/>
            <a:ext cx="5552090" cy="1336081"/>
          </a:xfrm>
        </p:spPr>
        <p:txBody>
          <a:bodyPr anchor="b">
            <a:normAutofit/>
          </a:bodyPr>
          <a:lstStyle/>
          <a:p>
            <a:r>
              <a:rPr lang="en-US" b="1" dirty="0"/>
              <a:t>Importing Data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0ABA5-CBBB-B4EA-1B23-81D3AC010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09" y="4572000"/>
            <a:ext cx="5552089" cy="1647825"/>
          </a:xfrm>
        </p:spPr>
        <p:txBody>
          <a:bodyPr>
            <a:normAutofit/>
          </a:bodyPr>
          <a:lstStyle/>
          <a:p>
            <a:r>
              <a:rPr lang="en-US" sz="2000"/>
              <a:t>The data we got was not in proper date format, but for performing forecasting</a:t>
            </a:r>
            <a:r>
              <a:rPr lang="en-IN" sz="2000"/>
              <a:t> we needed data in datetime format.</a:t>
            </a:r>
          </a:p>
          <a:p>
            <a:r>
              <a:rPr lang="en-IN" sz="2000"/>
              <a:t>So, while importing data we change to datetime format using pandas datetime feature.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66515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C3ECA-50C3-D1D6-0172-40FD8995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b="1" dirty="0"/>
              <a:t>EDA: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EBC36-BEB0-80E7-117C-5832D441F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97" r="25288" b="-1"/>
          <a:stretch/>
        </p:blipFill>
        <p:spPr>
          <a:xfrm>
            <a:off x="20" y="10"/>
            <a:ext cx="7636727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14B4B-E9A3-C3A1-506E-6F7243738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/>
              <a:t>We have started with basic EDA like checking for null values, checking duplicate values.</a:t>
            </a:r>
          </a:p>
          <a:p>
            <a:r>
              <a:rPr lang="en-US" sz="2000"/>
              <a:t>There was no null and duplicate values was present in the data as we can see, so there was no need for treatment.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495767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927BB-DE51-3846-BCE2-CABC5206B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Visualization:</a:t>
            </a:r>
            <a:br>
              <a:rPr lang="en-US" sz="23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23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1.line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312C2-91D5-366D-987A-8C02BC6C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6447" y="6019391"/>
            <a:ext cx="7315199" cy="3369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we first plot line plot to see growth of co2 throght the years.</a:t>
            </a:r>
          </a:p>
        </p:txBody>
      </p:sp>
      <p:pic>
        <p:nvPicPr>
          <p:cNvPr id="5" name="Picture 4" descr="Graphical user interface">
            <a:extLst>
              <a:ext uri="{FF2B5EF4-FFF2-40B4-BE49-F238E27FC236}">
                <a16:creationId xmlns:a16="http://schemas.microsoft.com/office/drawing/2014/main" id="{ACD02053-751E-3409-9D52-E7B96068F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11" t="22800" r="20967" b="15600"/>
          <a:stretch/>
        </p:blipFill>
        <p:spPr>
          <a:xfrm>
            <a:off x="2535794" y="579473"/>
            <a:ext cx="7120411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35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F35DB090-93B5-4581-8D71-BB383968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3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9619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B12703-37A0-31D2-ADB2-1FE5218C3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b="1" dirty="0"/>
              <a:t>2.Scatter plot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828DC-E98B-CAD6-5C5A-C4A221FE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/>
              <a:t>We plot scatter plot of Co2 values with t+1 lag and t+5 lag</a:t>
            </a:r>
          </a:p>
          <a:p>
            <a:r>
              <a:rPr lang="en-US" sz="2000"/>
              <a:t>Here we can see with lag t+1 it have very good linear relationship.</a:t>
            </a:r>
            <a:endParaRPr lang="en-IN" sz="200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7A0CE0F-7EDA-C140-78C2-3356B4C54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14" t="21467" r="32902" b="12132"/>
          <a:stretch/>
        </p:blipFill>
        <p:spPr>
          <a:xfrm>
            <a:off x="7439790" y="643234"/>
            <a:ext cx="3725599" cy="2624899"/>
          </a:xfrm>
          <a:prstGeom prst="rect">
            <a:avLst/>
          </a:prstGeom>
        </p:spPr>
      </p:pic>
      <p:pic>
        <p:nvPicPr>
          <p:cNvPr id="7" name="Picture 6" descr="Graphical user interface, application">
            <a:extLst>
              <a:ext uri="{FF2B5EF4-FFF2-40B4-BE49-F238E27FC236}">
                <a16:creationId xmlns:a16="http://schemas.microsoft.com/office/drawing/2014/main" id="{9617205F-531C-1621-A3B8-D9EFA45BE6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45" t="29415" r="37825" b="24536"/>
          <a:stretch/>
        </p:blipFill>
        <p:spPr>
          <a:xfrm>
            <a:off x="7400015" y="3589867"/>
            <a:ext cx="3805149" cy="258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27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25B07-B196-67BB-0856-216F3EAF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 sz="3700" b="1" dirty="0"/>
              <a:t>3.Autocorrelation plot:</a:t>
            </a:r>
            <a:endParaRPr lang="en-IN" sz="37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21013-BBC1-6119-F3E1-6D237E06E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US" sz="1900"/>
              <a:t>Autocorrelation plots are a commonly-used tool for checking randomness in a data set. This randomness is ascertained by computing autocorrelations for data values at varying time lags. If random, such autocorrelations should be near zero for any and all time-lag separations. If non-random, then one or more of the autocorrelations will be significantly non-zero.</a:t>
            </a:r>
            <a:endParaRPr lang="en-IN" sz="190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BD5737E-A886-3CE1-C48C-57BCDB019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67" t="23467" r="48221" b="40133"/>
          <a:stretch/>
        </p:blipFill>
        <p:spPr>
          <a:xfrm>
            <a:off x="5445457" y="1515105"/>
            <a:ext cx="6155141" cy="385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19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2808</TotalTime>
  <Words>942</Words>
  <Application>Microsoft Office PowerPoint</Application>
  <PresentationFormat>Widescreen</PresentationFormat>
  <Paragraphs>102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Roboto</vt:lpstr>
      <vt:lpstr>Office Theme</vt:lpstr>
      <vt:lpstr>Air Quality forecasting: CO2 emissions</vt:lpstr>
      <vt:lpstr>Trainer name:  Mr.advaith</vt:lpstr>
      <vt:lpstr>Problem Overview:</vt:lpstr>
      <vt:lpstr>Solution process:</vt:lpstr>
      <vt:lpstr>Importing Data</vt:lpstr>
      <vt:lpstr>EDA:</vt:lpstr>
      <vt:lpstr>Visualization: 1.line plot</vt:lpstr>
      <vt:lpstr>2.Scatter plot</vt:lpstr>
      <vt:lpstr>3.Autocorrelation plot:</vt:lpstr>
      <vt:lpstr>4.Partial autocorrelation plot:</vt:lpstr>
      <vt:lpstr>PowerPoint Presentation</vt:lpstr>
      <vt:lpstr>5. Seasonal decompose plot:</vt:lpstr>
      <vt:lpstr>Making data stationary:</vt:lpstr>
      <vt:lpstr>Upsampling:</vt:lpstr>
      <vt:lpstr>PowerPoint Presentation</vt:lpstr>
      <vt:lpstr>Data transformation:</vt:lpstr>
      <vt:lpstr>Analytical Approach:</vt:lpstr>
      <vt:lpstr>Model Preparation and Validation:</vt:lpstr>
      <vt:lpstr>1. Linear model:</vt:lpstr>
      <vt:lpstr>2.Exponential model:</vt:lpstr>
      <vt:lpstr>3. Quadratic Model:</vt:lpstr>
      <vt:lpstr>4. Holts Model:</vt:lpstr>
      <vt:lpstr>5. Holts winter model with multiplicative seasonality and additive trend :</vt:lpstr>
      <vt:lpstr>6. Holts winter exponential smoothing with additive seasonality and additive trend :</vt:lpstr>
      <vt:lpstr>7.Arima Model:</vt:lpstr>
      <vt:lpstr>Model comparison:</vt:lpstr>
      <vt:lpstr>Finalizing the Model:</vt:lpstr>
      <vt:lpstr>PowerPoint Presentation</vt:lpstr>
      <vt:lpstr>Challenges faced in Project: 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Quality forecasting: CO2 emissions</dc:title>
  <dc:creator>Rupesh suryawanshi</dc:creator>
  <cp:lastModifiedBy>Rupesh suryawanshi</cp:lastModifiedBy>
  <cp:revision>2</cp:revision>
  <dcterms:created xsi:type="dcterms:W3CDTF">2023-03-09T17:27:17Z</dcterms:created>
  <dcterms:modified xsi:type="dcterms:W3CDTF">2023-03-11T18:58:04Z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2023-03-09T20:07:32Z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f1fa6b52-e212-4375-914d-d92fc410b8d6</vt:lpwstr>
  </property>
  <property fmtid="{D5CDD505-2E9C-101B-9397-08002B2CF9AE}" pid="7" name="MSIP_Label_defa4170-0d19-0005-0004-bc88714345d2_ActionId">
    <vt:lpwstr>09dc412c-f0f5-452e-a5af-0d23f0eaca2a</vt:lpwstr>
  </property>
  <property fmtid="{D5CDD505-2E9C-101B-9397-08002B2CF9AE}" pid="8" name="MSIP_Label_defa4170-0d19-0005-0004-bc88714345d2_ContentBits">
    <vt:lpwstr>0</vt:lpwstr>
  </property>
</Properties>
</file>